
<file path=[Content_Types].xml><?xml version="1.0" encoding="utf-8"?>
<Types xmlns="http://schemas.openxmlformats.org/package/2006/content-types">
  <Default Extension="xml" ContentType="application/xml"/>
  <Default Extension="bin" ContentType="application/vnd.openxmlformats-officedocument.presentationml.printerSettings"/>
  <Default Extension="png" ContentType="image/png"/>
  <Default Extension="jpg" ContentType="image/jpeg"/>
  <Default Extension="emf" ContentType="image/x-emf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83"/>
  </p:notesMasterIdLst>
  <p:handoutMasterIdLst>
    <p:handoutMasterId r:id="rId84"/>
  </p:handoutMasterIdLst>
  <p:sldIdLst>
    <p:sldId id="256" r:id="rId2"/>
    <p:sldId id="264" r:id="rId3"/>
    <p:sldId id="281" r:id="rId4"/>
    <p:sldId id="283" r:id="rId5"/>
    <p:sldId id="284" r:id="rId6"/>
    <p:sldId id="285" r:id="rId7"/>
    <p:sldId id="286" r:id="rId8"/>
    <p:sldId id="305" r:id="rId9"/>
    <p:sldId id="287" r:id="rId10"/>
    <p:sldId id="258" r:id="rId11"/>
    <p:sldId id="300" r:id="rId12"/>
    <p:sldId id="289" r:id="rId13"/>
    <p:sldId id="290" r:id="rId14"/>
    <p:sldId id="292" r:id="rId15"/>
    <p:sldId id="293" r:id="rId16"/>
    <p:sldId id="294" r:id="rId17"/>
    <p:sldId id="297" r:id="rId18"/>
    <p:sldId id="299" r:id="rId19"/>
    <p:sldId id="295" r:id="rId20"/>
    <p:sldId id="302" r:id="rId21"/>
    <p:sldId id="303" r:id="rId22"/>
    <p:sldId id="331" r:id="rId23"/>
    <p:sldId id="304" r:id="rId24"/>
    <p:sldId id="265" r:id="rId25"/>
    <p:sldId id="278" r:id="rId26"/>
    <p:sldId id="257" r:id="rId27"/>
    <p:sldId id="262" r:id="rId28"/>
    <p:sldId id="263" r:id="rId29"/>
    <p:sldId id="273" r:id="rId30"/>
    <p:sldId id="266" r:id="rId31"/>
    <p:sldId id="267" r:id="rId32"/>
    <p:sldId id="268" r:id="rId33"/>
    <p:sldId id="269" r:id="rId34"/>
    <p:sldId id="325" r:id="rId35"/>
    <p:sldId id="270" r:id="rId36"/>
    <p:sldId id="271" r:id="rId37"/>
    <p:sldId id="345" r:id="rId38"/>
    <p:sldId id="272" r:id="rId39"/>
    <p:sldId id="274" r:id="rId40"/>
    <p:sldId id="279" r:id="rId41"/>
    <p:sldId id="280" r:id="rId42"/>
    <p:sldId id="275" r:id="rId43"/>
    <p:sldId id="326" r:id="rId44"/>
    <p:sldId id="327" r:id="rId45"/>
    <p:sldId id="328" r:id="rId46"/>
    <p:sldId id="276" r:id="rId47"/>
    <p:sldId id="329" r:id="rId48"/>
    <p:sldId id="277" r:id="rId49"/>
    <p:sldId id="333" r:id="rId50"/>
    <p:sldId id="306" r:id="rId51"/>
    <p:sldId id="307" r:id="rId52"/>
    <p:sldId id="259" r:id="rId53"/>
    <p:sldId id="309" r:id="rId54"/>
    <p:sldId id="336" r:id="rId55"/>
    <p:sldId id="338" r:id="rId56"/>
    <p:sldId id="339" r:id="rId57"/>
    <p:sldId id="340" r:id="rId58"/>
    <p:sldId id="341" r:id="rId59"/>
    <p:sldId id="342" r:id="rId60"/>
    <p:sldId id="313" r:id="rId61"/>
    <p:sldId id="330" r:id="rId62"/>
    <p:sldId id="316" r:id="rId63"/>
    <p:sldId id="317" r:id="rId64"/>
    <p:sldId id="318" r:id="rId65"/>
    <p:sldId id="319" r:id="rId66"/>
    <p:sldId id="320" r:id="rId67"/>
    <p:sldId id="321" r:id="rId68"/>
    <p:sldId id="322" r:id="rId69"/>
    <p:sldId id="315" r:id="rId70"/>
    <p:sldId id="323" r:id="rId71"/>
    <p:sldId id="310" r:id="rId72"/>
    <p:sldId id="324" r:id="rId73"/>
    <p:sldId id="334" r:id="rId74"/>
    <p:sldId id="311" r:id="rId75"/>
    <p:sldId id="343" r:id="rId76"/>
    <p:sldId id="332" r:id="rId77"/>
    <p:sldId id="312" r:id="rId78"/>
    <p:sldId id="344" r:id="rId79"/>
    <p:sldId id="261" r:id="rId80"/>
    <p:sldId id="335" r:id="rId81"/>
    <p:sldId id="346" r:id="rId82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" id="{B6A26EC1-C1E3-1A4E-B0DA-5C154CD47A3C}">
          <p14:sldIdLst>
            <p14:sldId id="256"/>
            <p14:sldId id="264"/>
          </p14:sldIdLst>
        </p14:section>
        <p14:section name="Platform" id="{7D85F695-C507-4743-9A24-895549E94244}">
          <p14:sldIdLst>
            <p14:sldId id="281"/>
            <p14:sldId id="283"/>
            <p14:sldId id="284"/>
            <p14:sldId id="285"/>
            <p14:sldId id="286"/>
          </p14:sldIdLst>
        </p14:section>
        <p14:section name="Pipeline" id="{B99B7CF2-6C8D-9341-8F9D-4A9BBFE13145}">
          <p14:sldIdLst>
            <p14:sldId id="305"/>
            <p14:sldId id="287"/>
            <p14:sldId id="258"/>
            <p14:sldId id="300"/>
            <p14:sldId id="289"/>
            <p14:sldId id="290"/>
            <p14:sldId id="292"/>
            <p14:sldId id="293"/>
            <p14:sldId id="294"/>
            <p14:sldId id="297"/>
            <p14:sldId id="299"/>
            <p14:sldId id="295"/>
            <p14:sldId id="302"/>
            <p14:sldId id="303"/>
            <p14:sldId id="331"/>
          </p14:sldIdLst>
        </p14:section>
        <p14:section name="SIMD" id="{9965F9AC-B76E-1E47-B6D6-6D2B2B1AF917}">
          <p14:sldIdLst>
            <p14:sldId id="304"/>
            <p14:sldId id="265"/>
            <p14:sldId id="278"/>
            <p14:sldId id="257"/>
            <p14:sldId id="262"/>
            <p14:sldId id="263"/>
            <p14:sldId id="273"/>
            <p14:sldId id="266"/>
            <p14:sldId id="267"/>
            <p14:sldId id="268"/>
            <p14:sldId id="269"/>
            <p14:sldId id="325"/>
            <p14:sldId id="270"/>
            <p14:sldId id="271"/>
            <p14:sldId id="345"/>
            <p14:sldId id="272"/>
            <p14:sldId id="274"/>
            <p14:sldId id="279"/>
            <p14:sldId id="280"/>
            <p14:sldId id="275"/>
            <p14:sldId id="326"/>
            <p14:sldId id="327"/>
            <p14:sldId id="328"/>
            <p14:sldId id="276"/>
            <p14:sldId id="329"/>
            <p14:sldId id="277"/>
            <p14:sldId id="333"/>
          </p14:sldIdLst>
        </p14:section>
        <p14:section name="Google Go" id="{58B2CDE4-122C-A346-AADE-3386F775FA41}">
          <p14:sldIdLst>
            <p14:sldId id="306"/>
            <p14:sldId id="307"/>
            <p14:sldId id="259"/>
            <p14:sldId id="309"/>
            <p14:sldId id="336"/>
            <p14:sldId id="338"/>
            <p14:sldId id="339"/>
            <p14:sldId id="340"/>
            <p14:sldId id="341"/>
            <p14:sldId id="342"/>
            <p14:sldId id="313"/>
            <p14:sldId id="330"/>
            <p14:sldId id="316"/>
            <p14:sldId id="317"/>
            <p14:sldId id="318"/>
            <p14:sldId id="319"/>
            <p14:sldId id="320"/>
            <p14:sldId id="321"/>
            <p14:sldId id="322"/>
            <p14:sldId id="315"/>
            <p14:sldId id="323"/>
            <p14:sldId id="310"/>
            <p14:sldId id="324"/>
            <p14:sldId id="334"/>
            <p14:sldId id="311"/>
          </p14:sldIdLst>
        </p14:section>
        <p14:section name="Outro" id="{B4067A92-2F57-0A46-B06C-D704CA0C2A5D}">
          <p14:sldIdLst>
            <p14:sldId id="343"/>
            <p14:sldId id="332"/>
            <p14:sldId id="312"/>
            <p14:sldId id="344"/>
            <p14:sldId id="261"/>
            <p14:sldId id="335"/>
            <p14:sldId id="346"/>
          </p14:sldIdLst>
        </p14:section>
      </p14:section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165" autoAdjust="0"/>
    <p:restoredTop sz="88055" autoAdjust="0"/>
  </p:normalViewPr>
  <p:slideViewPr>
    <p:cSldViewPr snapToGrid="0" snapToObjects="1">
      <p:cViewPr varScale="1">
        <p:scale>
          <a:sx n="104" d="100"/>
          <a:sy n="104" d="100"/>
        </p:scale>
        <p:origin x="-1152" y="-9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50" Type="http://schemas.openxmlformats.org/officeDocument/2006/relationships/slide" Target="slides/slide49.xml"/><Relationship Id="rId51" Type="http://schemas.openxmlformats.org/officeDocument/2006/relationships/slide" Target="slides/slide50.xml"/><Relationship Id="rId52" Type="http://schemas.openxmlformats.org/officeDocument/2006/relationships/slide" Target="slides/slide51.xml"/><Relationship Id="rId53" Type="http://schemas.openxmlformats.org/officeDocument/2006/relationships/slide" Target="slides/slide52.xml"/><Relationship Id="rId54" Type="http://schemas.openxmlformats.org/officeDocument/2006/relationships/slide" Target="slides/slide53.xml"/><Relationship Id="rId55" Type="http://schemas.openxmlformats.org/officeDocument/2006/relationships/slide" Target="slides/slide54.xml"/><Relationship Id="rId56" Type="http://schemas.openxmlformats.org/officeDocument/2006/relationships/slide" Target="slides/slide55.xml"/><Relationship Id="rId57" Type="http://schemas.openxmlformats.org/officeDocument/2006/relationships/slide" Target="slides/slide56.xml"/><Relationship Id="rId58" Type="http://schemas.openxmlformats.org/officeDocument/2006/relationships/slide" Target="slides/slide57.xml"/><Relationship Id="rId59" Type="http://schemas.openxmlformats.org/officeDocument/2006/relationships/slide" Target="slides/slide58.xml"/><Relationship Id="rId70" Type="http://schemas.openxmlformats.org/officeDocument/2006/relationships/slide" Target="slides/slide69.xml"/><Relationship Id="rId71" Type="http://schemas.openxmlformats.org/officeDocument/2006/relationships/slide" Target="slides/slide70.xml"/><Relationship Id="rId72" Type="http://schemas.openxmlformats.org/officeDocument/2006/relationships/slide" Target="slides/slide71.xml"/><Relationship Id="rId73" Type="http://schemas.openxmlformats.org/officeDocument/2006/relationships/slide" Target="slides/slide72.xml"/><Relationship Id="rId74" Type="http://schemas.openxmlformats.org/officeDocument/2006/relationships/slide" Target="slides/slide73.xml"/><Relationship Id="rId75" Type="http://schemas.openxmlformats.org/officeDocument/2006/relationships/slide" Target="slides/slide74.xml"/><Relationship Id="rId76" Type="http://schemas.openxmlformats.org/officeDocument/2006/relationships/slide" Target="slides/slide75.xml"/><Relationship Id="rId77" Type="http://schemas.openxmlformats.org/officeDocument/2006/relationships/slide" Target="slides/slide76.xml"/><Relationship Id="rId78" Type="http://schemas.openxmlformats.org/officeDocument/2006/relationships/slide" Target="slides/slide77.xml"/><Relationship Id="rId79" Type="http://schemas.openxmlformats.org/officeDocument/2006/relationships/slide" Target="slides/slide7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60" Type="http://schemas.openxmlformats.org/officeDocument/2006/relationships/slide" Target="slides/slide59.xml"/><Relationship Id="rId61" Type="http://schemas.openxmlformats.org/officeDocument/2006/relationships/slide" Target="slides/slide60.xml"/><Relationship Id="rId62" Type="http://schemas.openxmlformats.org/officeDocument/2006/relationships/slide" Target="slides/slide61.xml"/><Relationship Id="rId63" Type="http://schemas.openxmlformats.org/officeDocument/2006/relationships/slide" Target="slides/slide62.xml"/><Relationship Id="rId64" Type="http://schemas.openxmlformats.org/officeDocument/2006/relationships/slide" Target="slides/slide63.xml"/><Relationship Id="rId65" Type="http://schemas.openxmlformats.org/officeDocument/2006/relationships/slide" Target="slides/slide64.xml"/><Relationship Id="rId66" Type="http://schemas.openxmlformats.org/officeDocument/2006/relationships/slide" Target="slides/slide65.xml"/><Relationship Id="rId67" Type="http://schemas.openxmlformats.org/officeDocument/2006/relationships/slide" Target="slides/slide66.xml"/><Relationship Id="rId68" Type="http://schemas.openxmlformats.org/officeDocument/2006/relationships/slide" Target="slides/slide67.xml"/><Relationship Id="rId69" Type="http://schemas.openxmlformats.org/officeDocument/2006/relationships/slide" Target="slides/slide68.xml"/><Relationship Id="rId80" Type="http://schemas.openxmlformats.org/officeDocument/2006/relationships/slide" Target="slides/slide79.xml"/><Relationship Id="rId81" Type="http://schemas.openxmlformats.org/officeDocument/2006/relationships/slide" Target="slides/slide80.xml"/><Relationship Id="rId82" Type="http://schemas.openxmlformats.org/officeDocument/2006/relationships/slide" Target="slides/slide81.xml"/><Relationship Id="rId83" Type="http://schemas.openxmlformats.org/officeDocument/2006/relationships/notesMaster" Target="notesMasters/notesMaster1.xml"/><Relationship Id="rId84" Type="http://schemas.openxmlformats.org/officeDocument/2006/relationships/handoutMaster" Target="handoutMasters/handoutMaster1.xml"/><Relationship Id="rId85" Type="http://schemas.openxmlformats.org/officeDocument/2006/relationships/printerSettings" Target="printerSettings/printerSettings1.bin"/><Relationship Id="rId86" Type="http://schemas.openxmlformats.org/officeDocument/2006/relationships/presProps" Target="presProps.xml"/><Relationship Id="rId87" Type="http://schemas.openxmlformats.org/officeDocument/2006/relationships/viewProps" Target="viewProps.xml"/><Relationship Id="rId88" Type="http://schemas.openxmlformats.org/officeDocument/2006/relationships/theme" Target="theme/theme1.xml"/><Relationship Id="rId89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>
              <a:latin typeface="HelveticaNeueLT Com 45 Lt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F45CA71-C673-7443-A31B-C95FF9ED7E65}" type="datetimeFigureOut">
              <a:rPr lang="en-US" smtClean="0">
                <a:latin typeface="HelveticaNeueLT Com 45 Lt"/>
              </a:rPr>
              <a:t>6/3/13</a:t>
            </a:fld>
            <a:endParaRPr lang="en-US" dirty="0">
              <a:latin typeface="HelveticaNeueLT Com 45 Lt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>
              <a:latin typeface="HelveticaNeueLT Com 45 Lt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D13C8FB-A1EE-D24A-B2B6-8541D70CDBB5}" type="slidenum">
              <a:rPr lang="en-US" smtClean="0">
                <a:latin typeface="HelveticaNeueLT Com 45 Lt"/>
              </a:rPr>
              <a:t>‹#›</a:t>
            </a:fld>
            <a:endParaRPr lang="en-US" dirty="0"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516999783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3.png>
</file>

<file path=ppt/media/image4.png>
</file>

<file path=ppt/media/image5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HelveticaNeueLT Com 45 Lt"/>
              </a:defRPr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HelveticaNeueLT Com 45 Lt"/>
              </a:defRPr>
            </a:lvl1pPr>
          </a:lstStyle>
          <a:p>
            <a:fld id="{FB523993-DA73-FF4D-AF27-9F6E0E628F24}" type="datetimeFigureOut">
              <a:rPr lang="en-US" smtClean="0"/>
              <a:pPr/>
              <a:t>6/3/13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 dirty="0" smtClean="0"/>
              <a:t>Click </a:t>
            </a:r>
            <a:r>
              <a:rPr lang="de-DE" dirty="0" err="1" smtClean="0"/>
              <a:t>to</a:t>
            </a:r>
            <a:r>
              <a:rPr lang="de-DE" dirty="0" smtClean="0"/>
              <a:t> </a:t>
            </a:r>
            <a:r>
              <a:rPr lang="de-DE" dirty="0" err="1" smtClean="0"/>
              <a:t>edit</a:t>
            </a:r>
            <a:r>
              <a:rPr lang="de-DE" dirty="0" smtClean="0"/>
              <a:t> Master </a:t>
            </a:r>
            <a:r>
              <a:rPr lang="de-DE" dirty="0" err="1" smtClean="0"/>
              <a:t>text</a:t>
            </a:r>
            <a:r>
              <a:rPr lang="de-DE" dirty="0" smtClean="0"/>
              <a:t> </a:t>
            </a:r>
            <a:r>
              <a:rPr lang="de-DE" dirty="0" err="1" smtClean="0"/>
              <a:t>styles</a:t>
            </a:r>
            <a:endParaRPr lang="de-DE" dirty="0" smtClean="0"/>
          </a:p>
          <a:p>
            <a:pPr lvl="1"/>
            <a:r>
              <a:rPr lang="de-DE" dirty="0" smtClean="0"/>
              <a:t>Second </a:t>
            </a:r>
            <a:r>
              <a:rPr lang="de-DE" dirty="0" err="1" smtClean="0"/>
              <a:t>level</a:t>
            </a:r>
            <a:endParaRPr lang="de-DE" dirty="0" smtClean="0"/>
          </a:p>
          <a:p>
            <a:pPr lvl="2"/>
            <a:r>
              <a:rPr lang="de-DE" dirty="0" smtClean="0"/>
              <a:t>Third </a:t>
            </a:r>
            <a:r>
              <a:rPr lang="de-DE" dirty="0" err="1" smtClean="0"/>
              <a:t>level</a:t>
            </a:r>
            <a:endParaRPr lang="de-DE" dirty="0" smtClean="0"/>
          </a:p>
          <a:p>
            <a:pPr lvl="3"/>
            <a:r>
              <a:rPr lang="de-DE" dirty="0" err="1" smtClean="0"/>
              <a:t>Fourth</a:t>
            </a:r>
            <a:r>
              <a:rPr lang="de-DE" dirty="0" smtClean="0"/>
              <a:t> </a:t>
            </a:r>
            <a:r>
              <a:rPr lang="de-DE" dirty="0" err="1" smtClean="0"/>
              <a:t>level</a:t>
            </a:r>
            <a:endParaRPr lang="de-DE" dirty="0" smtClean="0"/>
          </a:p>
          <a:p>
            <a:pPr lvl="4"/>
            <a:r>
              <a:rPr lang="de-DE" dirty="0" err="1" smtClean="0"/>
              <a:t>Fifth</a:t>
            </a:r>
            <a:r>
              <a:rPr lang="de-DE" dirty="0" smtClean="0"/>
              <a:t> </a:t>
            </a:r>
            <a:r>
              <a:rPr lang="de-DE" dirty="0" err="1" smtClean="0"/>
              <a:t>level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HelveticaNeueLT Com 45 Lt"/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HelveticaNeueLT Com 45 Lt"/>
              </a:defRPr>
            </a:lvl1pPr>
          </a:lstStyle>
          <a:p>
            <a:fld id="{2ADEDB94-756D-ED4B-814C-B4E518AF2B8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463317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HelveticaNeueLT Com 45 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HelveticaNeueLT Com 45 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HelveticaNeueLT Com 45 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HelveticaNeueLT Com 45 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HelveticaNeueLT Com 45 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7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8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9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0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TODO:</a:t>
            </a:r>
          </a:p>
          <a:p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Show</a:t>
            </a:r>
            <a:r>
              <a:rPr lang="en-US" baseline="0" dirty="0" smtClean="0"/>
              <a:t> each step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ADEDB94-756D-ED4B-814C-B4E518AF2B8F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113787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TODO:</a:t>
            </a:r>
          </a:p>
          <a:p>
            <a:endParaRPr lang="en-US" baseline="0" dirty="0" smtClean="0"/>
          </a:p>
          <a:p>
            <a:r>
              <a:rPr lang="en-US" baseline="0" dirty="0" smtClean="0"/>
              <a:t>Multiply </a:t>
            </a:r>
          </a:p>
          <a:p>
            <a:r>
              <a:rPr lang="en-US" baseline="0" dirty="0" smtClean="0"/>
              <a:t>Write back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ADEDB94-756D-ED4B-814C-B4E518AF2B8F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272648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TODO:</a:t>
            </a:r>
          </a:p>
          <a:p>
            <a:endParaRPr lang="en-US" baseline="0" dirty="0" smtClean="0"/>
          </a:p>
          <a:p>
            <a:r>
              <a:rPr lang="en-US" baseline="0" dirty="0" smtClean="0"/>
              <a:t>Multiply </a:t>
            </a:r>
          </a:p>
          <a:p>
            <a:r>
              <a:rPr lang="en-US" baseline="0" dirty="0" smtClean="0"/>
              <a:t>Write back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ADEDB94-756D-ED4B-814C-B4E518AF2B8F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272648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TODO:</a:t>
            </a:r>
          </a:p>
          <a:p>
            <a:endParaRPr lang="en-US" baseline="0" dirty="0" smtClean="0"/>
          </a:p>
          <a:p>
            <a:r>
              <a:rPr lang="en-US" baseline="0" dirty="0" smtClean="0"/>
              <a:t>Multiply </a:t>
            </a:r>
          </a:p>
          <a:p>
            <a:r>
              <a:rPr lang="en-US" baseline="0" dirty="0" smtClean="0"/>
              <a:t>Write back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ADEDB94-756D-ED4B-814C-B4E518AF2B8F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272648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TODO:</a:t>
            </a:r>
          </a:p>
          <a:p>
            <a:endParaRPr lang="en-US" baseline="0" dirty="0" smtClean="0"/>
          </a:p>
          <a:p>
            <a:r>
              <a:rPr lang="en-US" baseline="0" dirty="0" smtClean="0"/>
              <a:t>Multiply </a:t>
            </a:r>
          </a:p>
          <a:p>
            <a:r>
              <a:rPr lang="en-US" baseline="0" dirty="0" smtClean="0"/>
              <a:t>Write back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ADEDB94-756D-ED4B-814C-B4E518AF2B8F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272648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de-DE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8AAA9E-B3CF-5841-ADDB-0D05CD855883}" type="datetime4">
              <a:rPr lang="en-US" smtClean="0"/>
              <a:t>June 3, 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414655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 smtClean="0"/>
              <a:t>Click to edit Master text styles</a:t>
            </a:r>
          </a:p>
          <a:p>
            <a:pPr lvl="1"/>
            <a:r>
              <a:rPr lang="de-DE" smtClean="0"/>
              <a:t>Second level</a:t>
            </a:r>
          </a:p>
          <a:p>
            <a:pPr lvl="2"/>
            <a:r>
              <a:rPr lang="de-DE" smtClean="0"/>
              <a:t>Third level</a:t>
            </a:r>
          </a:p>
          <a:p>
            <a:pPr lvl="3"/>
            <a:r>
              <a:rPr lang="de-DE" smtClean="0"/>
              <a:t>Fourth level</a:t>
            </a:r>
          </a:p>
          <a:p>
            <a:pPr lvl="4"/>
            <a:r>
              <a:rPr lang="de-DE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84F420-DF62-4C41-A0CA-AE848B7B35A7}" type="datetime4">
              <a:rPr lang="en-US" smtClean="0"/>
              <a:t>June 3, 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2018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de-DE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de-DE" smtClean="0"/>
              <a:t>Click to edit Master text styles</a:t>
            </a:r>
          </a:p>
          <a:p>
            <a:pPr lvl="1"/>
            <a:r>
              <a:rPr lang="de-DE" smtClean="0"/>
              <a:t>Second level</a:t>
            </a:r>
          </a:p>
          <a:p>
            <a:pPr lvl="2"/>
            <a:r>
              <a:rPr lang="de-DE" smtClean="0"/>
              <a:t>Third level</a:t>
            </a:r>
          </a:p>
          <a:p>
            <a:pPr lvl="3"/>
            <a:r>
              <a:rPr lang="de-DE" smtClean="0"/>
              <a:t>Fourth level</a:t>
            </a:r>
          </a:p>
          <a:p>
            <a:pPr lvl="4"/>
            <a:r>
              <a:rPr lang="de-DE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0F7323-68A1-BD46-80E4-9F86AB8888E6}" type="datetime4">
              <a:rPr lang="en-US" smtClean="0"/>
              <a:t>June 3, 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76664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 smtClean="0"/>
              <a:t>Click to edit Master text styles</a:t>
            </a:r>
          </a:p>
          <a:p>
            <a:pPr lvl="1"/>
            <a:r>
              <a:rPr lang="de-DE" smtClean="0"/>
              <a:t>Second level</a:t>
            </a:r>
          </a:p>
          <a:p>
            <a:pPr lvl="2"/>
            <a:r>
              <a:rPr lang="de-DE" smtClean="0"/>
              <a:t>Third level</a:t>
            </a:r>
          </a:p>
          <a:p>
            <a:pPr lvl="3"/>
            <a:r>
              <a:rPr lang="de-DE" smtClean="0"/>
              <a:t>Fourth level</a:t>
            </a:r>
          </a:p>
          <a:p>
            <a:pPr lvl="4"/>
            <a:r>
              <a:rPr lang="de-DE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6DC58E-ADCE-8E4A-8E50-F58411EE889D}" type="datetime4">
              <a:rPr lang="en-US" smtClean="0"/>
              <a:t>June 3, 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74445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de-DE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E00704-BC3D-F346-AA24-279613A9CABA}" type="datetime4">
              <a:rPr lang="en-US" smtClean="0"/>
              <a:t>June 3, 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01667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smtClean="0"/>
              <a:t>Click to edit Master text styles</a:t>
            </a:r>
          </a:p>
          <a:p>
            <a:pPr lvl="1"/>
            <a:r>
              <a:rPr lang="de-DE" smtClean="0"/>
              <a:t>Second level</a:t>
            </a:r>
          </a:p>
          <a:p>
            <a:pPr lvl="2"/>
            <a:r>
              <a:rPr lang="de-DE" smtClean="0"/>
              <a:t>Third level</a:t>
            </a:r>
          </a:p>
          <a:p>
            <a:pPr lvl="3"/>
            <a:r>
              <a:rPr lang="de-DE" smtClean="0"/>
              <a:t>Fourth level</a:t>
            </a:r>
          </a:p>
          <a:p>
            <a:pPr lvl="4"/>
            <a:r>
              <a:rPr lang="de-DE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smtClean="0"/>
              <a:t>Click to edit Master text styles</a:t>
            </a:r>
          </a:p>
          <a:p>
            <a:pPr lvl="1"/>
            <a:r>
              <a:rPr lang="de-DE" smtClean="0"/>
              <a:t>Second level</a:t>
            </a:r>
          </a:p>
          <a:p>
            <a:pPr lvl="2"/>
            <a:r>
              <a:rPr lang="de-DE" smtClean="0"/>
              <a:t>Third level</a:t>
            </a:r>
          </a:p>
          <a:p>
            <a:pPr lvl="3"/>
            <a:r>
              <a:rPr lang="de-DE" smtClean="0"/>
              <a:t>Fourth level</a:t>
            </a:r>
          </a:p>
          <a:p>
            <a:pPr lvl="4"/>
            <a:r>
              <a:rPr lang="de-DE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1B3A6F-C864-6E4C-A511-12368EAC44C0}" type="datetime4">
              <a:rPr lang="en-US" smtClean="0"/>
              <a:t>June 3, 2013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81460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 smtClean="0"/>
              <a:t>Click to edit Master text styles</a:t>
            </a:r>
          </a:p>
          <a:p>
            <a:pPr lvl="1"/>
            <a:r>
              <a:rPr lang="de-DE" smtClean="0"/>
              <a:t>Second level</a:t>
            </a:r>
          </a:p>
          <a:p>
            <a:pPr lvl="2"/>
            <a:r>
              <a:rPr lang="de-DE" smtClean="0"/>
              <a:t>Third level</a:t>
            </a:r>
          </a:p>
          <a:p>
            <a:pPr lvl="3"/>
            <a:r>
              <a:rPr lang="de-DE" smtClean="0"/>
              <a:t>Fourth level</a:t>
            </a:r>
          </a:p>
          <a:p>
            <a:pPr lvl="4"/>
            <a:r>
              <a:rPr lang="de-DE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 smtClean="0"/>
              <a:t>Click to edit Master text styles</a:t>
            </a:r>
          </a:p>
          <a:p>
            <a:pPr lvl="1"/>
            <a:r>
              <a:rPr lang="de-DE" smtClean="0"/>
              <a:t>Second level</a:t>
            </a:r>
          </a:p>
          <a:p>
            <a:pPr lvl="2"/>
            <a:r>
              <a:rPr lang="de-DE" smtClean="0"/>
              <a:t>Third level</a:t>
            </a:r>
          </a:p>
          <a:p>
            <a:pPr lvl="3"/>
            <a:r>
              <a:rPr lang="de-DE" smtClean="0"/>
              <a:t>Fourth level</a:t>
            </a:r>
          </a:p>
          <a:p>
            <a:pPr lvl="4"/>
            <a:r>
              <a:rPr lang="de-DE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0A583-562F-CF47-87F1-8819D8D43F99}" type="datetime4">
              <a:rPr lang="en-US" smtClean="0"/>
              <a:t>June 3, 2013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31856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E445F3-2A4E-B24A-8FB1-BC3BE7C36105}" type="datetime4">
              <a:rPr lang="en-US" smtClean="0"/>
              <a:t>June 3, 2013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34377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C5CFFE-1399-054B-830E-319C23E58888}" type="datetime4">
              <a:rPr lang="en-US" smtClean="0"/>
              <a:t>June 3, 2013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65646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de-DE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 smtClean="0"/>
              <a:t>Click to edit Master text styles</a:t>
            </a:r>
          </a:p>
          <a:p>
            <a:pPr lvl="1"/>
            <a:r>
              <a:rPr lang="de-DE" smtClean="0"/>
              <a:t>Second level</a:t>
            </a:r>
          </a:p>
          <a:p>
            <a:pPr lvl="2"/>
            <a:r>
              <a:rPr lang="de-DE" smtClean="0"/>
              <a:t>Third level</a:t>
            </a:r>
          </a:p>
          <a:p>
            <a:pPr lvl="3"/>
            <a:r>
              <a:rPr lang="de-DE" smtClean="0"/>
              <a:t>Fourth level</a:t>
            </a:r>
          </a:p>
          <a:p>
            <a:pPr lvl="4"/>
            <a:r>
              <a:rPr lang="de-DE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CB7365-4CA0-964A-96A4-9812DDD666EE}" type="datetime4">
              <a:rPr lang="en-US" smtClean="0"/>
              <a:t>June 3, 2013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70528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de-DE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1FAB43-6F56-EB49-8714-D4637C141E7D}" type="datetime4">
              <a:rPr lang="en-US" smtClean="0"/>
              <a:t>June 3, 2013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31940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3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 dirty="0" smtClean="0"/>
              <a:t>Click </a:t>
            </a:r>
            <a:r>
              <a:rPr lang="de-DE" dirty="0" err="1" smtClean="0"/>
              <a:t>to</a:t>
            </a:r>
            <a:r>
              <a:rPr lang="de-DE" dirty="0" smtClean="0"/>
              <a:t> </a:t>
            </a:r>
            <a:r>
              <a:rPr lang="de-DE" dirty="0" err="1" smtClean="0"/>
              <a:t>edit</a:t>
            </a:r>
            <a:r>
              <a:rPr lang="de-DE" dirty="0" smtClean="0"/>
              <a:t>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de-DE" dirty="0" smtClean="0"/>
              <a:t>Click </a:t>
            </a:r>
            <a:r>
              <a:rPr lang="de-DE" dirty="0" err="1" smtClean="0"/>
              <a:t>to</a:t>
            </a:r>
            <a:r>
              <a:rPr lang="de-DE" dirty="0" smtClean="0"/>
              <a:t> </a:t>
            </a:r>
            <a:r>
              <a:rPr lang="de-DE" dirty="0" err="1" smtClean="0"/>
              <a:t>edit</a:t>
            </a:r>
            <a:r>
              <a:rPr lang="de-DE" dirty="0" smtClean="0"/>
              <a:t> Master </a:t>
            </a:r>
            <a:r>
              <a:rPr lang="de-DE" dirty="0" err="1" smtClean="0"/>
              <a:t>text</a:t>
            </a:r>
            <a:r>
              <a:rPr lang="de-DE" dirty="0" smtClean="0"/>
              <a:t> </a:t>
            </a:r>
            <a:r>
              <a:rPr lang="de-DE" dirty="0" err="1" smtClean="0"/>
              <a:t>styles</a:t>
            </a:r>
            <a:endParaRPr lang="de-DE" dirty="0" smtClean="0"/>
          </a:p>
          <a:p>
            <a:pPr lvl="1"/>
            <a:r>
              <a:rPr lang="de-DE" dirty="0" smtClean="0"/>
              <a:t>Second </a:t>
            </a:r>
            <a:r>
              <a:rPr lang="de-DE" dirty="0" err="1" smtClean="0"/>
              <a:t>level</a:t>
            </a:r>
            <a:endParaRPr lang="de-DE" dirty="0" smtClean="0"/>
          </a:p>
          <a:p>
            <a:pPr lvl="2"/>
            <a:r>
              <a:rPr lang="de-DE" dirty="0" smtClean="0"/>
              <a:t>Third </a:t>
            </a:r>
            <a:r>
              <a:rPr lang="de-DE" dirty="0" err="1" smtClean="0"/>
              <a:t>level</a:t>
            </a:r>
            <a:endParaRPr lang="de-DE" dirty="0" smtClean="0"/>
          </a:p>
          <a:p>
            <a:pPr lvl="3"/>
            <a:r>
              <a:rPr lang="de-DE" dirty="0" err="1" smtClean="0"/>
              <a:t>Fourth</a:t>
            </a:r>
            <a:r>
              <a:rPr lang="de-DE" dirty="0" smtClean="0"/>
              <a:t> </a:t>
            </a:r>
            <a:r>
              <a:rPr lang="de-DE" dirty="0" err="1" smtClean="0"/>
              <a:t>level</a:t>
            </a:r>
            <a:endParaRPr lang="de-DE" dirty="0" smtClean="0"/>
          </a:p>
          <a:p>
            <a:pPr lvl="4"/>
            <a:r>
              <a:rPr lang="de-DE" dirty="0" err="1" smtClean="0"/>
              <a:t>Fifth</a:t>
            </a:r>
            <a:r>
              <a:rPr lang="de-DE" dirty="0" smtClean="0"/>
              <a:t> </a:t>
            </a:r>
            <a:r>
              <a:rPr lang="de-DE" dirty="0" err="1" smtClean="0"/>
              <a:t>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HelveticaNeueLT Com 45 Lt"/>
              </a:defRPr>
            </a:lvl1pPr>
          </a:lstStyle>
          <a:p>
            <a:fld id="{125CCC8D-6E13-4A48-B436-F0CE6A2E69AA}" type="datetime4">
              <a:rPr lang="en-US" smtClean="0"/>
              <a:t>June 3, 2013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HelveticaNeueLT Com 45 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HelveticaNeueLT Com 45 Lt"/>
              </a:defRPr>
            </a:lvl1pPr>
          </a:lstStyle>
          <a:p>
            <a:r>
              <a:rPr lang="en-US" dirty="0" smtClean="0"/>
              <a:t>Slide foo </a:t>
            </a:r>
            <a:fld id="{0A3E316F-3D65-2744-BC5B-55B8D60FFFD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2121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HelveticaNeueLT Com 45 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HelveticaNeueLT Com 45 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HelveticaNeueLT Com 45 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HelveticaNeueLT Com 45 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HelveticaNeueLT Com 45 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HelveticaNeueLT Com 45 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emf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jp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em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em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emf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em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emf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jpg"/><Relationship Id="rId3" Type="http://schemas.openxmlformats.org/officeDocument/2006/relationships/image" Target="../media/image9.jp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0.emf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emf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emf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emf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Relationship Id="rId3" Type="http://schemas.openxmlformats.org/officeDocument/2006/relationships/image" Target="../media/image4.png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emf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emf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emf"/></Relationships>
</file>

<file path=ppt/slides/_rels/slide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emf"/></Relationships>
</file>

<file path=ppt/slides/_rels/slide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1.xml.rels><?xml version="1.0" encoding="UTF-8" standalone="yes"?>
<Relationships xmlns="http://schemas.openxmlformats.org/package/2006/relationships"><Relationship Id="rId3" Type="http://schemas.openxmlformats.org/officeDocument/2006/relationships/hyperlink" Target="http://www.wall321.com/Cars/Volkswagen/cars_vehicles_volkswagen_1280x800_wallpaper_44233/download_1920x1200" TargetMode="External"/><Relationship Id="rId4" Type="http://schemas.openxmlformats.org/officeDocument/2006/relationships/hyperlink" Target="http://www.wallpaperdev.com/wallpaper/1600x1200/cute-cat-by-ashish-8511.html" TargetMode="External"/><Relationship Id="rId1" Type="http://schemas.openxmlformats.org/officeDocument/2006/relationships/slideLayout" Target="../slideLayouts/slideLayout2.xml"/><Relationship Id="rId2" Type="http://schemas.openxmlformats.org/officeDocument/2006/relationships/hyperlink" Target="http://de.manu-systems.com/URG-04LX-UG01.shtml" TargetMode="Externa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/>
              <a:t>Evaluation of parallelism techniques on embedded </a:t>
            </a:r>
            <a:r>
              <a:rPr lang="en-US" b="1" dirty="0" smtClean="0"/>
              <a:t/>
            </a:r>
            <a:br>
              <a:rPr lang="en-US" b="1" dirty="0" smtClean="0"/>
            </a:br>
            <a:r>
              <a:rPr lang="en-US" b="1" dirty="0" smtClean="0"/>
              <a:t>multi</a:t>
            </a:r>
            <a:r>
              <a:rPr lang="en-US" b="1" dirty="0"/>
              <a:t>-core platforms </a:t>
            </a:r>
            <a:r>
              <a:rPr lang="en-US" dirty="0" smtClean="0"/>
              <a:t/>
            </a:r>
            <a:br>
              <a:rPr lang="en-US" dirty="0" smtClean="0"/>
            </a:b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b="1" dirty="0" smtClean="0"/>
              <a:t>Lucas Jenß</a:t>
            </a:r>
          </a:p>
          <a:p>
            <a:r>
              <a:rPr lang="en-US" sz="2000" dirty="0" smtClean="0"/>
              <a:t>Mentor: Prof. Dr. B. Schwarz</a:t>
            </a:r>
            <a:endParaRPr lang="en-US" sz="2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1</a:t>
            </a:fld>
            <a:endParaRPr lang="en-US"/>
          </a:p>
        </p:txBody>
      </p:sp>
      <p:pic>
        <p:nvPicPr>
          <p:cNvPr id="6" name="Picture 5" descr="Hawhamburg-logo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9293" y="332477"/>
            <a:ext cx="3347507" cy="9962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620303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Pipeline Pattern</a:t>
            </a:r>
            <a:br>
              <a:rPr lang="en-US" dirty="0" smtClean="0"/>
            </a:br>
            <a:r>
              <a:rPr lang="en-US" sz="2800" dirty="0" smtClean="0">
                <a:solidFill>
                  <a:prstClr val="white">
                    <a:lumMod val="50000"/>
                  </a:prstClr>
                </a:solidFill>
              </a:rPr>
              <a:t>”Assembly line” example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10</a:t>
            </a:fld>
            <a:endParaRPr lang="en-US"/>
          </a:p>
        </p:txBody>
      </p:sp>
      <p:pic>
        <p:nvPicPr>
          <p:cNvPr id="6" name="Picture 5" descr="cars_vehicles_volkswagen_1280x800_wallpaper_Wallpaper_1920x1200_www.wall321.com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1413" y="1660082"/>
            <a:ext cx="7141174" cy="4463234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4087176" y="6217966"/>
            <a:ext cx="110710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 smtClean="0">
                <a:solidFill>
                  <a:srgbClr val="000000"/>
                </a:solidFill>
                <a:latin typeface="HelveticaNeueLT Com 45 Lt"/>
              </a:rPr>
              <a:t>[2]</a:t>
            </a:r>
            <a:endParaRPr lang="en-US" sz="1400" dirty="0">
              <a:solidFill>
                <a:srgbClr val="000000"/>
              </a:solidFill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240634315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>
                <a:solidFill>
                  <a:prstClr val="black"/>
                </a:solidFill>
              </a:rPr>
              <a:t>Pipeline Pattern</a:t>
            </a:r>
            <a:br>
              <a:rPr lang="en-US" dirty="0">
                <a:solidFill>
                  <a:prstClr val="black"/>
                </a:solidFill>
              </a:rPr>
            </a:br>
            <a:r>
              <a:rPr lang="en-US" sz="2800" dirty="0">
                <a:solidFill>
                  <a:prstClr val="white">
                    <a:lumMod val="50000"/>
                  </a:prstClr>
                </a:solidFill>
              </a:rPr>
              <a:t>”Assembly line” example</a:t>
            </a:r>
            <a:endParaRPr lang="en-US" dirty="0"/>
          </a:p>
        </p:txBody>
      </p:sp>
      <p:sp>
        <p:nvSpPr>
          <p:cNvPr id="10" name="Content Placeholder 9"/>
          <p:cNvSpPr>
            <a:spLocks noGrp="1"/>
          </p:cNvSpPr>
          <p:nvPr>
            <p:ph idx="1"/>
          </p:nvPr>
        </p:nvSpPr>
        <p:spPr>
          <a:xfrm>
            <a:off x="457200" y="1600201"/>
            <a:ext cx="8229600" cy="1086218"/>
          </a:xfrm>
        </p:spPr>
        <p:txBody>
          <a:bodyPr/>
          <a:lstStyle/>
          <a:p>
            <a:r>
              <a:rPr lang="en-US" dirty="0" smtClean="0"/>
              <a:t>Analogy: Assembly line (e.g. for a Car)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11</a:t>
            </a:fld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3117716"/>
            <a:ext cx="8229599" cy="1569808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282298" y="2500694"/>
            <a:ext cx="17830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accent5"/>
                </a:solidFill>
                <a:latin typeface="HelveticaNeueLT Com 45 Lt"/>
              </a:rPr>
              <a:t>Car #1</a:t>
            </a:r>
          </a:p>
        </p:txBody>
      </p:sp>
    </p:spTree>
    <p:extLst>
      <p:ext uri="{BB962C8B-B14F-4D97-AF65-F5344CB8AC3E}">
        <p14:creationId xmlns:p14="http://schemas.microsoft.com/office/powerpoint/2010/main" val="37922601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>
                <a:solidFill>
                  <a:prstClr val="black"/>
                </a:solidFill>
              </a:rPr>
              <a:t>Pipeline Pattern</a:t>
            </a:r>
            <a:br>
              <a:rPr lang="en-US" dirty="0">
                <a:solidFill>
                  <a:prstClr val="black"/>
                </a:solidFill>
              </a:rPr>
            </a:br>
            <a:r>
              <a:rPr lang="en-US" sz="2800" dirty="0">
                <a:solidFill>
                  <a:prstClr val="white">
                    <a:lumMod val="50000"/>
                  </a:prstClr>
                </a:solidFill>
              </a:rPr>
              <a:t>”Assembly line” example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12</a:t>
            </a:fld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3117716"/>
            <a:ext cx="8229599" cy="1569808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1282298" y="2500694"/>
            <a:ext cx="17830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accent3"/>
                </a:solidFill>
                <a:latin typeface="HelveticaNeueLT Com 45 Lt"/>
              </a:rPr>
              <a:t>Car #2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3645134" y="2500694"/>
            <a:ext cx="17830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accent5"/>
                </a:solidFill>
                <a:latin typeface="HelveticaNeueLT Com 45 Lt"/>
              </a:rPr>
              <a:t>Car #1</a:t>
            </a:r>
          </a:p>
        </p:txBody>
      </p:sp>
    </p:spTree>
    <p:extLst>
      <p:ext uri="{BB962C8B-B14F-4D97-AF65-F5344CB8AC3E}">
        <p14:creationId xmlns:p14="http://schemas.microsoft.com/office/powerpoint/2010/main" val="9650723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>
                <a:solidFill>
                  <a:prstClr val="black"/>
                </a:solidFill>
              </a:rPr>
              <a:t>Pipeline Pattern</a:t>
            </a:r>
            <a:br>
              <a:rPr lang="en-US" dirty="0">
                <a:solidFill>
                  <a:prstClr val="black"/>
                </a:solidFill>
              </a:rPr>
            </a:br>
            <a:r>
              <a:rPr lang="en-US" sz="2800" dirty="0">
                <a:solidFill>
                  <a:prstClr val="white">
                    <a:lumMod val="50000"/>
                  </a:prstClr>
                </a:solidFill>
              </a:rPr>
              <a:t>”Assembly line” example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13</a:t>
            </a:fld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3117716"/>
            <a:ext cx="8229599" cy="1569808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1282298" y="2500694"/>
            <a:ext cx="17830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solidFill>
                  <a:schemeClr val="accent2"/>
                </a:solidFill>
                <a:latin typeface="HelveticaNeueLT Com 45 Lt"/>
              </a:rPr>
              <a:t>Car #3</a:t>
            </a:r>
            <a:endParaRPr lang="en-US" sz="2400" dirty="0">
              <a:solidFill>
                <a:schemeClr val="accent2"/>
              </a:solidFill>
              <a:latin typeface="HelveticaNeueLT Com 45 Lt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645134" y="2500694"/>
            <a:ext cx="17830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solidFill>
                  <a:schemeClr val="accent3"/>
                </a:solidFill>
                <a:latin typeface="HelveticaNeueLT Com 45 Lt"/>
              </a:rPr>
              <a:t>Car #2</a:t>
            </a:r>
            <a:endParaRPr lang="en-US" sz="2400" dirty="0">
              <a:solidFill>
                <a:schemeClr val="accent3"/>
              </a:solidFill>
              <a:latin typeface="HelveticaNeueLT Com 45 Lt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6038755" y="2500694"/>
            <a:ext cx="17830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solidFill>
                  <a:schemeClr val="accent5"/>
                </a:solidFill>
                <a:latin typeface="HelveticaNeueLT Com 45 Lt"/>
              </a:rPr>
              <a:t>Car #1</a:t>
            </a:r>
            <a:endParaRPr lang="en-US" sz="2400" dirty="0">
              <a:solidFill>
                <a:schemeClr val="accent5"/>
              </a:solidFill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108329460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>
                <a:solidFill>
                  <a:prstClr val="black"/>
                </a:solidFill>
              </a:rPr>
              <a:t>Pipeline Pattern</a:t>
            </a:r>
            <a:br>
              <a:rPr lang="en-US" dirty="0">
                <a:solidFill>
                  <a:prstClr val="black"/>
                </a:solidFill>
              </a:rPr>
            </a:br>
            <a:r>
              <a:rPr lang="en-US" sz="2800" dirty="0">
                <a:solidFill>
                  <a:prstClr val="white">
                    <a:lumMod val="50000"/>
                  </a:prstClr>
                </a:solidFill>
              </a:rPr>
              <a:t>”Assembly line” example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429247"/>
            <a:ext cx="8229600" cy="2536768"/>
          </a:xfrm>
        </p:spPr>
        <p:txBody>
          <a:bodyPr/>
          <a:lstStyle/>
          <a:p>
            <a:r>
              <a:rPr lang="en-US" dirty="0" smtClean="0"/>
              <a:t>All workers</a:t>
            </a:r>
          </a:p>
          <a:p>
            <a:pPr lvl="1"/>
            <a:r>
              <a:rPr lang="en-US" dirty="0"/>
              <a:t>a</a:t>
            </a:r>
            <a:r>
              <a:rPr lang="en-US" dirty="0" smtClean="0"/>
              <a:t>re busy at all times</a:t>
            </a:r>
          </a:p>
          <a:p>
            <a:pPr lvl="1"/>
            <a:r>
              <a:rPr lang="en-US" dirty="0"/>
              <a:t>w</a:t>
            </a:r>
            <a:r>
              <a:rPr lang="en-US" dirty="0" smtClean="0"/>
              <a:t>ork on different tasks on different cars</a:t>
            </a:r>
          </a:p>
          <a:p>
            <a:pPr lvl="1"/>
            <a:r>
              <a:rPr lang="en-US" dirty="0"/>
              <a:t>y</a:t>
            </a:r>
            <a:r>
              <a:rPr lang="en-US" dirty="0" smtClean="0"/>
              <a:t>et all tasks are directly related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14</a:t>
            </a:fld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4753990"/>
            <a:ext cx="8229599" cy="1569808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1282298" y="4136968"/>
            <a:ext cx="17830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solidFill>
                  <a:schemeClr val="accent2"/>
                </a:solidFill>
                <a:latin typeface="HelveticaNeueLT Com 45 Lt"/>
              </a:rPr>
              <a:t>Car #3</a:t>
            </a:r>
            <a:endParaRPr lang="en-US" sz="2400" dirty="0">
              <a:solidFill>
                <a:schemeClr val="accent2"/>
              </a:solidFill>
              <a:latin typeface="HelveticaNeueLT Com 45 Lt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645134" y="4136968"/>
            <a:ext cx="17830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solidFill>
                  <a:schemeClr val="accent3"/>
                </a:solidFill>
                <a:latin typeface="HelveticaNeueLT Com 45 Lt"/>
              </a:rPr>
              <a:t>Car #2</a:t>
            </a:r>
            <a:endParaRPr lang="en-US" sz="2400" dirty="0">
              <a:solidFill>
                <a:schemeClr val="accent3"/>
              </a:solidFill>
              <a:latin typeface="HelveticaNeueLT Com 45 Lt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6038755" y="4136968"/>
            <a:ext cx="17830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solidFill>
                  <a:schemeClr val="accent5"/>
                </a:solidFill>
                <a:latin typeface="HelveticaNeueLT Com 45 Lt"/>
              </a:rPr>
              <a:t>Car #1</a:t>
            </a:r>
            <a:endParaRPr lang="en-US" sz="2400" dirty="0">
              <a:solidFill>
                <a:schemeClr val="accent5"/>
              </a:solidFill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315694926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>
                <a:solidFill>
                  <a:prstClr val="black"/>
                </a:solidFill>
              </a:rPr>
              <a:t>Pipeline Pattern</a:t>
            </a:r>
            <a:br>
              <a:rPr lang="en-US" dirty="0">
                <a:solidFill>
                  <a:prstClr val="black"/>
                </a:solidFill>
              </a:rPr>
            </a:br>
            <a:r>
              <a:rPr lang="en-US" sz="2800" dirty="0">
                <a:solidFill>
                  <a:prstClr val="white">
                    <a:lumMod val="50000"/>
                  </a:prstClr>
                </a:solidFill>
              </a:rPr>
              <a:t>”Assembly line” example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Assembly line has</a:t>
            </a:r>
          </a:p>
          <a:p>
            <a:pPr lvl="1"/>
            <a:r>
              <a:rPr lang="en-US" dirty="0" smtClean="0"/>
              <a:t>Workers</a:t>
            </a:r>
          </a:p>
          <a:p>
            <a:pPr lvl="1"/>
            <a:r>
              <a:rPr lang="en-US" dirty="0" smtClean="0"/>
              <a:t>Cars, or some other items</a:t>
            </a:r>
          </a:p>
          <a:p>
            <a:pPr lvl="1"/>
            <a:r>
              <a:rPr lang="en-US" dirty="0" smtClean="0"/>
              <a:t>Transport mechanism for the items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016927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>
                <a:solidFill>
                  <a:prstClr val="black"/>
                </a:solidFill>
              </a:rPr>
              <a:t>Pipeline Pattern</a:t>
            </a:r>
            <a:br>
              <a:rPr lang="en-US" dirty="0">
                <a:solidFill>
                  <a:prstClr val="black"/>
                </a:solidFill>
              </a:rPr>
            </a:br>
            <a:r>
              <a:rPr lang="en-US" sz="2800" dirty="0">
                <a:solidFill>
                  <a:prstClr val="white">
                    <a:lumMod val="50000"/>
                  </a:prstClr>
                </a:solidFill>
              </a:rPr>
              <a:t>”Assembly line” example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For the pipeline pattern, this translates to</a:t>
            </a:r>
          </a:p>
          <a:p>
            <a:pPr lvl="1"/>
            <a:r>
              <a:rPr lang="en-US" dirty="0" smtClean="0"/>
              <a:t>Threads (instead of Workers)</a:t>
            </a:r>
          </a:p>
          <a:p>
            <a:pPr lvl="1"/>
            <a:r>
              <a:rPr lang="en-US" dirty="0" smtClean="0"/>
              <a:t>Data (instead of Cars)</a:t>
            </a:r>
          </a:p>
          <a:p>
            <a:pPr lvl="1"/>
            <a:r>
              <a:rPr lang="en-US" dirty="0" smtClean="0"/>
              <a:t>Communication channel</a:t>
            </a:r>
            <a:br>
              <a:rPr lang="en-US" dirty="0" smtClean="0"/>
            </a:br>
            <a:r>
              <a:rPr lang="en-US" dirty="0" smtClean="0"/>
              <a:t>(instead of the transport mechanism)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216034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Pipeline Stage</a:t>
            </a:r>
            <a:br>
              <a:rPr lang="en-US" dirty="0"/>
            </a:br>
            <a:r>
              <a:rPr lang="en-US" sz="2800" dirty="0">
                <a:solidFill>
                  <a:prstClr val="white">
                    <a:lumMod val="50000"/>
                  </a:prstClr>
                </a:solidFill>
              </a:rPr>
              <a:t>Pseudo code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88449" y="1600200"/>
            <a:ext cx="7367102" cy="45259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>
                <a:solidFill>
                  <a:srgbClr val="FF7800"/>
                </a:solidFill>
                <a:latin typeface="SourceCodePro-Regular"/>
              </a:rPr>
              <a:t>while</a:t>
            </a: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(more </a:t>
            </a:r>
            <a:r>
              <a:rPr lang="en-US" sz="2400" dirty="0" smtClean="0">
                <a:solidFill>
                  <a:prstClr val="black"/>
                </a:solidFill>
                <a:latin typeface="SourceCodePro-Regular"/>
              </a:rPr>
              <a:t>elements) </a:t>
            </a: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{</a:t>
            </a:r>
            <a:br>
              <a:rPr lang="en-US" sz="2400" dirty="0">
                <a:solidFill>
                  <a:prstClr val="black"/>
                </a:solidFill>
                <a:latin typeface="SourceCodePro-Regular"/>
              </a:rPr>
            </a:b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sz="2400" dirty="0" smtClean="0">
                <a:solidFill>
                  <a:prstClr val="black"/>
                </a:solidFill>
                <a:latin typeface="SourceCodePro-Regular"/>
              </a:rPr>
              <a:t>receive element </a:t>
            </a: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from previous stage</a:t>
            </a:r>
            <a:br>
              <a:rPr lang="en-US" sz="2400" dirty="0">
                <a:solidFill>
                  <a:prstClr val="black"/>
                </a:solidFill>
                <a:latin typeface="SourceCodePro-Regular"/>
              </a:rPr>
            </a:b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sz="2400" dirty="0">
                <a:solidFill>
                  <a:prstClr val="black">
                    <a:alpha val="20000"/>
                  </a:prstClr>
                </a:solidFill>
                <a:latin typeface="SourceCodePro-Regular"/>
              </a:rPr>
              <a:t>perform operation </a:t>
            </a:r>
            <a:r>
              <a:rPr lang="en-US" sz="2400" dirty="0" smtClean="0">
                <a:solidFill>
                  <a:prstClr val="black">
                    <a:alpha val="20000"/>
                  </a:prstClr>
                </a:solidFill>
                <a:latin typeface="SourceCodePro-Regular"/>
              </a:rPr>
              <a:t>on element</a:t>
            </a:r>
            <a:r>
              <a:rPr lang="en-US" sz="2400" dirty="0">
                <a:solidFill>
                  <a:prstClr val="black">
                    <a:alpha val="20000"/>
                  </a:prstClr>
                </a:solidFill>
                <a:latin typeface="SourceCodePro-Regular"/>
              </a:rPr>
              <a:t/>
            </a:r>
            <a:br>
              <a:rPr lang="en-US" sz="2400" dirty="0">
                <a:solidFill>
                  <a:prstClr val="black">
                    <a:alpha val="20000"/>
                  </a:prstClr>
                </a:solidFill>
                <a:latin typeface="SourceCodePro-Regular"/>
              </a:rPr>
            </a:br>
            <a:r>
              <a:rPr lang="en-US" sz="2400" dirty="0">
                <a:solidFill>
                  <a:prstClr val="black">
                    <a:alpha val="20000"/>
                  </a:prstClr>
                </a:solidFill>
                <a:latin typeface="SourceCodePro-Regular"/>
              </a:rPr>
              <a:t>    </a:t>
            </a:r>
            <a:r>
              <a:rPr lang="en-US" sz="2400" dirty="0" smtClean="0">
                <a:solidFill>
                  <a:prstClr val="black">
                    <a:alpha val="20000"/>
                  </a:prstClr>
                </a:solidFill>
                <a:latin typeface="SourceCodePro-Regular"/>
              </a:rPr>
              <a:t>send element </a:t>
            </a:r>
            <a:r>
              <a:rPr lang="en-US" sz="2400" dirty="0">
                <a:solidFill>
                  <a:prstClr val="black">
                    <a:alpha val="20000"/>
                  </a:prstClr>
                </a:solidFill>
                <a:latin typeface="SourceCodePro-Regular"/>
              </a:rPr>
              <a:t>to the next stage</a:t>
            </a:r>
            <a:r>
              <a:rPr lang="en-US" sz="2400" dirty="0">
                <a:solidFill>
                  <a:prstClr val="black">
                    <a:alpha val="22000"/>
                  </a:prstClr>
                </a:solidFill>
                <a:latin typeface="SourceCodePro-Regular"/>
              </a:rPr>
              <a:t/>
            </a:r>
            <a:br>
              <a:rPr lang="en-US" sz="2400" dirty="0">
                <a:solidFill>
                  <a:prstClr val="black">
                    <a:alpha val="22000"/>
                  </a:prstClr>
                </a:solidFill>
                <a:latin typeface="SourceCodePro-Regular"/>
              </a:rPr>
            </a:b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sz="2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341193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Pipeline Stage</a:t>
            </a:r>
            <a:br>
              <a:rPr lang="en-US" dirty="0"/>
            </a:br>
            <a:r>
              <a:rPr lang="en-US" sz="2800" dirty="0">
                <a:solidFill>
                  <a:prstClr val="white">
                    <a:lumMod val="50000"/>
                  </a:prstClr>
                </a:solidFill>
              </a:rPr>
              <a:t>Pseudo code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88449" y="1600200"/>
            <a:ext cx="7367102" cy="45259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>
                <a:solidFill>
                  <a:srgbClr val="FF7800"/>
                </a:solidFill>
                <a:latin typeface="SourceCodePro-Regular"/>
              </a:rPr>
              <a:t>while</a:t>
            </a: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(more </a:t>
            </a:r>
            <a:r>
              <a:rPr lang="en-US" sz="2400" dirty="0" smtClean="0">
                <a:solidFill>
                  <a:prstClr val="black"/>
                </a:solidFill>
                <a:latin typeface="SourceCodePro-Regular"/>
              </a:rPr>
              <a:t>elements) </a:t>
            </a: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{</a:t>
            </a:r>
            <a:br>
              <a:rPr lang="en-US" sz="2400" dirty="0">
                <a:solidFill>
                  <a:prstClr val="black"/>
                </a:solidFill>
                <a:latin typeface="SourceCodePro-Regular"/>
              </a:rPr>
            </a:b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sz="2400" dirty="0" smtClean="0">
                <a:solidFill>
                  <a:prstClr val="black">
                    <a:alpha val="20000"/>
                  </a:prstClr>
                </a:solidFill>
                <a:latin typeface="SourceCodePro-Regular"/>
              </a:rPr>
              <a:t>receive element </a:t>
            </a:r>
            <a:r>
              <a:rPr lang="en-US" sz="2400" dirty="0">
                <a:solidFill>
                  <a:prstClr val="black">
                    <a:alpha val="20000"/>
                  </a:prstClr>
                </a:solidFill>
                <a:latin typeface="SourceCodePro-Regular"/>
              </a:rPr>
              <a:t>from previous stage</a:t>
            </a:r>
            <a:br>
              <a:rPr lang="en-US" sz="2400" dirty="0">
                <a:solidFill>
                  <a:prstClr val="black">
                    <a:alpha val="20000"/>
                  </a:prstClr>
                </a:solidFill>
                <a:latin typeface="SourceCodePro-Regular"/>
              </a:rPr>
            </a:b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    perform operation </a:t>
            </a:r>
            <a:r>
              <a:rPr lang="en-US" sz="2400" dirty="0" smtClean="0">
                <a:solidFill>
                  <a:prstClr val="black"/>
                </a:solidFill>
                <a:latin typeface="SourceCodePro-Regular"/>
              </a:rPr>
              <a:t>on element</a:t>
            </a: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sz="2400" dirty="0">
                <a:solidFill>
                  <a:prstClr val="black"/>
                </a:solidFill>
                <a:latin typeface="SourceCodePro-Regular"/>
              </a:rPr>
            </a:b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sz="2400" dirty="0" smtClean="0">
                <a:solidFill>
                  <a:prstClr val="black">
                    <a:alpha val="20000"/>
                  </a:prstClr>
                </a:solidFill>
                <a:latin typeface="SourceCodePro-Regular"/>
              </a:rPr>
              <a:t>send element </a:t>
            </a:r>
            <a:r>
              <a:rPr lang="en-US" sz="2400" dirty="0">
                <a:solidFill>
                  <a:prstClr val="black">
                    <a:alpha val="20000"/>
                  </a:prstClr>
                </a:solidFill>
                <a:latin typeface="SourceCodePro-Regular"/>
              </a:rPr>
              <a:t>to the next stage</a:t>
            </a:r>
            <a:br>
              <a:rPr lang="en-US" sz="2400" dirty="0">
                <a:solidFill>
                  <a:prstClr val="black">
                    <a:alpha val="20000"/>
                  </a:prstClr>
                </a:solidFill>
                <a:latin typeface="SourceCodePro-Regular"/>
              </a:rPr>
            </a:b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sz="2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975389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Pipeline Stage</a:t>
            </a:r>
            <a:br>
              <a:rPr lang="en-US" dirty="0"/>
            </a:br>
            <a:r>
              <a:rPr lang="en-US" sz="2800" dirty="0">
                <a:solidFill>
                  <a:prstClr val="white">
                    <a:lumMod val="50000"/>
                  </a:prstClr>
                </a:solidFill>
              </a:rPr>
              <a:t>Pseudo code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88449" y="1600200"/>
            <a:ext cx="7367102" cy="45259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>
                <a:solidFill>
                  <a:srgbClr val="FF7800"/>
                </a:solidFill>
                <a:latin typeface="SourceCodePro-Regular"/>
              </a:rPr>
              <a:t>while</a:t>
            </a: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(more </a:t>
            </a:r>
            <a:r>
              <a:rPr lang="en-US" sz="2400" dirty="0" smtClean="0">
                <a:solidFill>
                  <a:prstClr val="black"/>
                </a:solidFill>
                <a:latin typeface="SourceCodePro-Regular"/>
              </a:rPr>
              <a:t>elements) </a:t>
            </a: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{</a:t>
            </a:r>
            <a:br>
              <a:rPr lang="en-US" sz="2400" dirty="0">
                <a:solidFill>
                  <a:prstClr val="black"/>
                </a:solidFill>
                <a:latin typeface="SourceCodePro-Regular"/>
              </a:rPr>
            </a:b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sz="2400" dirty="0" smtClean="0">
                <a:solidFill>
                  <a:prstClr val="black">
                    <a:alpha val="20000"/>
                  </a:prstClr>
                </a:solidFill>
                <a:latin typeface="SourceCodePro-Regular"/>
              </a:rPr>
              <a:t>receive element </a:t>
            </a:r>
            <a:r>
              <a:rPr lang="en-US" sz="2400" dirty="0">
                <a:solidFill>
                  <a:prstClr val="black">
                    <a:alpha val="20000"/>
                  </a:prstClr>
                </a:solidFill>
                <a:latin typeface="SourceCodePro-Regular"/>
              </a:rPr>
              <a:t>from previous stage</a:t>
            </a:r>
            <a:br>
              <a:rPr lang="en-US" sz="2400" dirty="0">
                <a:solidFill>
                  <a:prstClr val="black">
                    <a:alpha val="20000"/>
                  </a:prstClr>
                </a:solidFill>
                <a:latin typeface="SourceCodePro-Regular"/>
              </a:rPr>
            </a:br>
            <a:r>
              <a:rPr lang="en-US" sz="2400" dirty="0">
                <a:solidFill>
                  <a:prstClr val="black">
                    <a:alpha val="20000"/>
                  </a:prstClr>
                </a:solidFill>
                <a:latin typeface="SourceCodePro-Regular"/>
              </a:rPr>
              <a:t>    perform operation </a:t>
            </a:r>
            <a:r>
              <a:rPr lang="en-US" sz="2400" dirty="0" smtClean="0">
                <a:solidFill>
                  <a:prstClr val="black">
                    <a:alpha val="20000"/>
                  </a:prstClr>
                </a:solidFill>
                <a:latin typeface="SourceCodePro-Regular"/>
              </a:rPr>
              <a:t>on element</a:t>
            </a:r>
            <a:r>
              <a:rPr lang="en-US" sz="2400" dirty="0">
                <a:solidFill>
                  <a:prstClr val="black">
                    <a:alpha val="20000"/>
                  </a:prstClr>
                </a:solidFill>
                <a:latin typeface="SourceCodePro-Regular"/>
              </a:rPr>
              <a:t/>
            </a:r>
            <a:br>
              <a:rPr lang="en-US" sz="2400" dirty="0">
                <a:solidFill>
                  <a:prstClr val="black">
                    <a:alpha val="20000"/>
                  </a:prstClr>
                </a:solidFill>
                <a:latin typeface="SourceCodePro-Regular"/>
              </a:rPr>
            </a:b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sz="2400" dirty="0" smtClean="0">
                <a:solidFill>
                  <a:prstClr val="black"/>
                </a:solidFill>
                <a:latin typeface="SourceCodePro-Regular"/>
              </a:rPr>
              <a:t>send element </a:t>
            </a: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to the next stage</a:t>
            </a:r>
            <a:br>
              <a:rPr lang="en-US" sz="2400" dirty="0">
                <a:solidFill>
                  <a:prstClr val="black"/>
                </a:solidFill>
                <a:latin typeface="SourceCodePro-Regular"/>
              </a:rPr>
            </a:b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sz="2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190084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Outline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 smtClean="0"/>
              <a:t>Development Platform 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Parallelism Techniques</a:t>
            </a:r>
          </a:p>
          <a:p>
            <a:pPr lvl="1"/>
            <a:r>
              <a:rPr lang="en-US" dirty="0" smtClean="0"/>
              <a:t>Pipeline Pattern</a:t>
            </a:r>
          </a:p>
          <a:p>
            <a:pPr lvl="1"/>
            <a:r>
              <a:rPr lang="en-US" dirty="0"/>
              <a:t>Single Instruction – Multiple Data (SIMD</a:t>
            </a:r>
            <a:r>
              <a:rPr lang="en-US" dirty="0" smtClean="0"/>
              <a:t>)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Google Go for parallelism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139770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Pipeline Pattern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20</a:t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Theoretically:</a:t>
            </a:r>
          </a:p>
          <a:p>
            <a:pPr lvl="1"/>
            <a:r>
              <a:rPr lang="en-US" dirty="0" smtClean="0"/>
              <a:t>Parallelization of any computing problem</a:t>
            </a:r>
          </a:p>
          <a:p>
            <a:pPr lvl="1"/>
            <a:r>
              <a:rPr lang="en-US" dirty="0" smtClean="0"/>
              <a:t>Because the pipeline “transforms” linearity into parallelism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2228229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Pipeline Pattern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21</a:t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265619" y="1600200"/>
            <a:ext cx="8612762" cy="4525963"/>
          </a:xfrm>
        </p:spPr>
        <p:txBody>
          <a:bodyPr/>
          <a:lstStyle/>
          <a:p>
            <a:r>
              <a:rPr lang="en-US" dirty="0" smtClean="0"/>
              <a:t>In practice:</a:t>
            </a:r>
            <a:endParaRPr lang="en-US" dirty="0"/>
          </a:p>
          <a:p>
            <a:pPr lvl="1"/>
            <a:r>
              <a:rPr lang="en-US" dirty="0" smtClean="0"/>
              <a:t>Communication between stages is the bottleneck</a:t>
            </a:r>
            <a:endParaRPr lang="en-US" dirty="0"/>
          </a:p>
          <a:p>
            <a:pPr lvl="1"/>
            <a:r>
              <a:rPr lang="en-US" dirty="0" smtClean="0"/>
              <a:t>In order to achieve good performance:</a:t>
            </a:r>
          </a:p>
          <a:p>
            <a:pPr lvl="2"/>
            <a:r>
              <a:rPr lang="en-US" dirty="0" smtClean="0"/>
              <a:t>Communication time     Stage operation time</a:t>
            </a:r>
          </a:p>
          <a:p>
            <a:pPr lvl="2"/>
            <a:r>
              <a:rPr lang="en-US" dirty="0" smtClean="0"/>
              <a:t>Small difference between stage operation times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12592" y="4383873"/>
            <a:ext cx="252693" cy="1837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877377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660324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Outline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 smtClean="0"/>
              <a:t>Development Platform 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>
                <a:solidFill>
                  <a:srgbClr val="4F81BD"/>
                </a:solidFill>
              </a:rPr>
              <a:t>Parallelism Techniques</a:t>
            </a:r>
          </a:p>
          <a:p>
            <a:pPr lvl="1"/>
            <a:r>
              <a:rPr lang="en-US" dirty="0" smtClean="0"/>
              <a:t>Pipeline Pattern</a:t>
            </a:r>
          </a:p>
          <a:p>
            <a:pPr lvl="1"/>
            <a:r>
              <a:rPr lang="en-US" dirty="0">
                <a:solidFill>
                  <a:schemeClr val="accent1"/>
                </a:solidFill>
              </a:rPr>
              <a:t>Single Instruction – Multiple Data (SIMD</a:t>
            </a:r>
            <a:r>
              <a:rPr lang="en-US" dirty="0" smtClean="0">
                <a:solidFill>
                  <a:schemeClr val="accent1"/>
                </a:solidFill>
              </a:rPr>
              <a:t>)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Google Go for parallelism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823923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ctrTitle"/>
          </p:nvPr>
        </p:nvSpPr>
        <p:spPr>
          <a:xfrm>
            <a:off x="457200" y="2130425"/>
            <a:ext cx="8229600" cy="1470025"/>
          </a:xfrm>
        </p:spPr>
        <p:txBody>
          <a:bodyPr/>
          <a:lstStyle/>
          <a:p>
            <a:r>
              <a:rPr lang="en-US" dirty="0" smtClean="0"/>
              <a:t>Single Instruction – Multiple Data</a:t>
            </a:r>
            <a:endParaRPr lang="en-US" dirty="0"/>
          </a:p>
        </p:txBody>
      </p:sp>
      <p:sp>
        <p:nvSpPr>
          <p:cNvPr id="8" name="Subtitle 7"/>
          <p:cNvSpPr>
            <a:spLocks noGrp="1"/>
          </p:cNvSpPr>
          <p:nvPr>
            <p:ph type="subTitle" idx="1"/>
          </p:nvPr>
        </p:nvSpPr>
        <p:spPr>
          <a:xfrm>
            <a:off x="1371600" y="2724150"/>
            <a:ext cx="6400800" cy="1752600"/>
          </a:xfrm>
        </p:spPr>
        <p:txBody>
          <a:bodyPr/>
          <a:lstStyle/>
          <a:p>
            <a:r>
              <a:rPr lang="en-US" dirty="0" smtClean="0"/>
              <a:t>Using the ARM NEON engine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468071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Single Instruction - Multiple Data</a:t>
            </a:r>
            <a:endParaRPr lang="en-US" sz="28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2923926"/>
            <a:ext cx="8229600" cy="1358484"/>
          </a:xfrm>
        </p:spPr>
        <p:txBody>
          <a:bodyPr>
            <a:normAutofit fontScale="92500"/>
          </a:bodyPr>
          <a:lstStyle/>
          <a:p>
            <a:r>
              <a:rPr lang="en-US" dirty="0" smtClean="0"/>
              <a:t>Exploits </a:t>
            </a:r>
            <a:r>
              <a:rPr lang="en-US" dirty="0"/>
              <a:t>d</a:t>
            </a:r>
            <a:r>
              <a:rPr lang="en-US" dirty="0" smtClean="0"/>
              <a:t>ata-level parallelism</a:t>
            </a:r>
          </a:p>
          <a:p>
            <a:pPr lvl="1"/>
            <a:r>
              <a:rPr lang="en-US" dirty="0" smtClean="0"/>
              <a:t>Operations repeatedly applied to independent data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083958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ight Arrow 6"/>
          <p:cNvSpPr/>
          <p:nvPr/>
        </p:nvSpPr>
        <p:spPr>
          <a:xfrm>
            <a:off x="3371804" y="4546878"/>
            <a:ext cx="1886114" cy="723324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HelveticaNeueLT Com 45 Lt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Single Instruction - Multiple Data</a:t>
            </a:r>
            <a:endParaRPr lang="en-US" sz="28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397550"/>
            <a:ext cx="8229600" cy="1838364"/>
          </a:xfrm>
        </p:spPr>
        <p:txBody>
          <a:bodyPr>
            <a:normAutofit/>
          </a:bodyPr>
          <a:lstStyle/>
          <a:p>
            <a:r>
              <a:rPr lang="en-US" dirty="0" smtClean="0"/>
              <a:t>Example: Converting an image to gray scale</a:t>
            </a:r>
          </a:p>
          <a:p>
            <a:pPr lvl="1"/>
            <a:r>
              <a:rPr lang="en-US" dirty="0" smtClean="0"/>
              <a:t>Weighted average of each pixel’s RGB values</a:t>
            </a:r>
          </a:p>
          <a:p>
            <a:pPr lvl="2"/>
            <a:r>
              <a:rPr lang="en-US" dirty="0" smtClean="0"/>
              <a:t>Sum of products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26</a:t>
            </a:fld>
            <a:endParaRPr lang="en-US"/>
          </a:p>
        </p:txBody>
      </p:sp>
      <p:pic>
        <p:nvPicPr>
          <p:cNvPr id="4" name="Picture 3" descr="cat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4744" y="3748776"/>
            <a:ext cx="3233170" cy="2424878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Picture 4" descr="cat-grey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57918" y="3748776"/>
            <a:ext cx="3233170" cy="2424878"/>
          </a:xfrm>
          <a:prstGeom prst="rect">
            <a:avLst/>
          </a:prstGeom>
          <a:noFill/>
          <a:ln>
            <a:noFill/>
          </a:ln>
        </p:spPr>
      </p:pic>
      <p:sp>
        <p:nvSpPr>
          <p:cNvPr id="8" name="TextBox 7"/>
          <p:cNvSpPr txBox="1"/>
          <p:nvPr/>
        </p:nvSpPr>
        <p:spPr>
          <a:xfrm>
            <a:off x="1294524" y="6332719"/>
            <a:ext cx="178300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 smtClean="0">
                <a:solidFill>
                  <a:srgbClr val="000000"/>
                </a:solidFill>
                <a:latin typeface="HelveticaNeueLT Com 45 Lt"/>
              </a:rPr>
              <a:t>[3]</a:t>
            </a:r>
            <a:endParaRPr lang="en-US" sz="1400" dirty="0">
              <a:solidFill>
                <a:srgbClr val="000000"/>
              </a:solidFill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66169273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Single Instruction – Single data</a:t>
            </a:r>
            <a:br>
              <a:rPr lang="en-US" dirty="0" smtClean="0"/>
            </a:br>
            <a:r>
              <a:rPr lang="en-US" sz="2800" dirty="0">
                <a:solidFill>
                  <a:schemeClr val="bg1">
                    <a:lumMod val="50000"/>
                  </a:schemeClr>
                </a:solidFill>
              </a:rPr>
              <a:t>Converting an image to </a:t>
            </a: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gray scale</a:t>
            </a:r>
            <a:endParaRPr lang="en-US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27</a:t>
            </a:fld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6128" y="2052162"/>
            <a:ext cx="6828484" cy="36812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064892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Single Instruction – Single data</a:t>
            </a:r>
            <a:br>
              <a:rPr lang="en-US" dirty="0" smtClean="0"/>
            </a:b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Image </a:t>
            </a:r>
            <a:r>
              <a:rPr lang="en-US" sz="2800" dirty="0">
                <a:solidFill>
                  <a:schemeClr val="bg1">
                    <a:lumMod val="50000"/>
                  </a:schemeClr>
                </a:solidFill>
              </a:rPr>
              <a:t>to </a:t>
            </a: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gray scale – Sum of products</a:t>
            </a:r>
            <a:endParaRPr lang="en-US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28</a:t>
            </a:fld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675582" y="1933403"/>
            <a:ext cx="7796214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l-NL" dirty="0" err="1">
                <a:solidFill>
                  <a:srgbClr val="FF7800"/>
                </a:solidFill>
                <a:latin typeface="SourceCodePro-Regular"/>
              </a:rPr>
              <a:t>void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rgb2grey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pixels) {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i=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 i &lt; pixels; i++) {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r = 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*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+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g =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++;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b =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++;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uint16_t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y =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    r * </a:t>
            </a:r>
            <a:r>
              <a:rPr lang="nl-NL" dirty="0" smtClean="0">
                <a:solidFill>
                  <a:srgbClr val="3B5BB5"/>
                </a:solidFill>
                <a:latin typeface="SourceCodePro-Regular"/>
              </a:rPr>
              <a:t>77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    g * </a:t>
            </a:r>
            <a:r>
              <a:rPr lang="nl-NL" dirty="0" smtClean="0">
                <a:solidFill>
                  <a:srgbClr val="3B5BB5"/>
                </a:solidFill>
                <a:latin typeface="SourceCodePro-Regular"/>
              </a:rPr>
              <a:t>151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    b * </a:t>
            </a:r>
            <a:r>
              <a:rPr lang="nl-NL" dirty="0" smtClean="0">
                <a:solidFill>
                  <a:srgbClr val="3B5BB5"/>
                </a:solidFill>
                <a:latin typeface="SourceCodePro-Regular"/>
              </a:rPr>
              <a:t>28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;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++ = (y &gt;&gt;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}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dirty="0"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190256626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Single Instruction – Single data</a:t>
            </a:r>
            <a:br>
              <a:rPr lang="en-US" dirty="0" smtClean="0"/>
            </a:br>
            <a:r>
              <a:rPr lang="en-US" sz="2800" dirty="0">
                <a:solidFill>
                  <a:schemeClr val="bg1">
                    <a:lumMod val="50000"/>
                  </a:schemeClr>
                </a:solidFill>
              </a:rPr>
              <a:t>Converting an image to </a:t>
            </a: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gray scale</a:t>
            </a:r>
            <a:endParaRPr lang="en-US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29</a:t>
            </a:fld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675582" y="1933403"/>
            <a:ext cx="7796214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l-NL" dirty="0" err="1">
                <a:solidFill>
                  <a:srgbClr val="FF7800"/>
                </a:solidFill>
                <a:latin typeface="SourceCodePro-Regular"/>
              </a:rPr>
              <a:t>void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rgb2grey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pixels) {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i=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 i &lt; pixels; i++) {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r = 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*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+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g =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++;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b =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++;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uint16_t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y =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    r *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77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    g *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151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    b *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28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++ = (y &gt;&gt;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}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dirty="0">
              <a:latin typeface="HelveticaNeueLT Com 45 Lt"/>
            </a:endParaRPr>
          </a:p>
        </p:txBody>
      </p:sp>
      <p:sp>
        <p:nvSpPr>
          <p:cNvPr id="13" name="Rounded Rectangle 12"/>
          <p:cNvSpPr/>
          <p:nvPr/>
        </p:nvSpPr>
        <p:spPr>
          <a:xfrm>
            <a:off x="1770025" y="2796564"/>
            <a:ext cx="2769886" cy="878149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411847189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The Platform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746659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Single Instruction – Single data</a:t>
            </a:r>
            <a:br>
              <a:rPr lang="en-US" dirty="0" smtClean="0"/>
            </a:br>
            <a:r>
              <a:rPr lang="en-US" sz="2800" dirty="0">
                <a:solidFill>
                  <a:schemeClr val="bg1">
                    <a:lumMod val="50000"/>
                  </a:schemeClr>
                </a:solidFill>
              </a:rPr>
              <a:t>Converting an image to </a:t>
            </a: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gray scale</a:t>
            </a:r>
            <a:endParaRPr lang="en-US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30</a:t>
            </a:fld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675582" y="1933403"/>
            <a:ext cx="7796214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l-NL" dirty="0" err="1">
                <a:solidFill>
                  <a:srgbClr val="FF7800"/>
                </a:solidFill>
                <a:latin typeface="SourceCodePro-Regular"/>
              </a:rPr>
              <a:t>void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rgb2grey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pixels) {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i=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 i &lt; pixels; i++) {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r = 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*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+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g =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++;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b =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++;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uint16_t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y =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    r *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77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    g *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151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    b *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28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++ = (y &gt;&gt;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}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dirty="0">
              <a:latin typeface="HelveticaNeueLT Com 45 Lt"/>
            </a:endParaRPr>
          </a:p>
        </p:txBody>
      </p:sp>
      <p:sp>
        <p:nvSpPr>
          <p:cNvPr id="13" name="Rounded Rectangle 12"/>
          <p:cNvSpPr/>
          <p:nvPr/>
        </p:nvSpPr>
        <p:spPr>
          <a:xfrm>
            <a:off x="1797049" y="3877361"/>
            <a:ext cx="1927720" cy="1175369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178171488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Single Instruction – Single data</a:t>
            </a:r>
            <a:br>
              <a:rPr lang="en-US" dirty="0" smtClean="0"/>
            </a:br>
            <a:r>
              <a:rPr lang="en-US" sz="2800" dirty="0">
                <a:solidFill>
                  <a:schemeClr val="bg1">
                    <a:lumMod val="50000"/>
                  </a:schemeClr>
                </a:solidFill>
              </a:rPr>
              <a:t>Converting an image to </a:t>
            </a: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gray scale</a:t>
            </a:r>
            <a:endParaRPr lang="en-US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31</a:t>
            </a:fld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675582" y="1933403"/>
            <a:ext cx="7796214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l-NL" dirty="0" err="1">
                <a:solidFill>
                  <a:srgbClr val="FF7800"/>
                </a:solidFill>
                <a:latin typeface="SourceCodePro-Regular"/>
              </a:rPr>
              <a:t>void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rgb2grey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pixels) {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i=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 i &lt; pixels; i++) {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r = 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*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+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g =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++;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b =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++;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uint16_t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y =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    r *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77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    g *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151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    b *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28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++ = (y &gt;&gt;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}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dirty="0">
              <a:latin typeface="HelveticaNeueLT Com 45 Lt"/>
            </a:endParaRPr>
          </a:p>
        </p:txBody>
      </p:sp>
      <p:sp>
        <p:nvSpPr>
          <p:cNvPr id="13" name="Rounded Rectangle 12"/>
          <p:cNvSpPr/>
          <p:nvPr/>
        </p:nvSpPr>
        <p:spPr>
          <a:xfrm>
            <a:off x="1797048" y="5180982"/>
            <a:ext cx="2756373" cy="466188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197641109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Single Instruction – </a:t>
            </a:r>
            <a:r>
              <a:rPr lang="en-US" dirty="0" smtClean="0"/>
              <a:t>Multiple data</a:t>
            </a:r>
            <a:r>
              <a:rPr lang="en-US" dirty="0"/>
              <a:t/>
            </a:r>
            <a:br>
              <a:rPr lang="en-US" dirty="0"/>
            </a:br>
            <a:r>
              <a:rPr lang="en-US" sz="2800" dirty="0">
                <a:solidFill>
                  <a:schemeClr val="bg1">
                    <a:lumMod val="50000"/>
                  </a:schemeClr>
                </a:solidFill>
              </a:rPr>
              <a:t>Converting an image to </a:t>
            </a: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gray scale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38893" y="1600200"/>
            <a:ext cx="8466214" cy="4525963"/>
          </a:xfrm>
        </p:spPr>
        <p:txBody>
          <a:bodyPr/>
          <a:lstStyle/>
          <a:p>
            <a:r>
              <a:rPr lang="en-US" dirty="0" smtClean="0"/>
              <a:t>ARM NEON uses special registers</a:t>
            </a:r>
          </a:p>
          <a:p>
            <a:pPr lvl="1"/>
            <a:r>
              <a:rPr lang="en-US" dirty="0" smtClean="0"/>
              <a:t>Separate from CPU registers</a:t>
            </a:r>
          </a:p>
          <a:p>
            <a:pPr lvl="1"/>
            <a:r>
              <a:rPr lang="en-US" dirty="0" smtClean="0"/>
              <a:t>“Q”(</a:t>
            </a:r>
            <a:r>
              <a:rPr lang="en-US" dirty="0" err="1" smtClean="0"/>
              <a:t>uad</a:t>
            </a:r>
            <a:r>
              <a:rPr lang="en-US" dirty="0" smtClean="0"/>
              <a:t>) and “D”(</a:t>
            </a:r>
            <a:r>
              <a:rPr lang="en-US" dirty="0" err="1" smtClean="0"/>
              <a:t>ouble</a:t>
            </a:r>
            <a:r>
              <a:rPr lang="en-US" dirty="0" smtClean="0"/>
              <a:t>), 128-bit and 64-bit wide</a:t>
            </a:r>
          </a:p>
          <a:p>
            <a:pPr lvl="1"/>
            <a:r>
              <a:rPr lang="en-US" dirty="0" smtClean="0"/>
              <a:t>Multiple elements per register</a:t>
            </a:r>
          </a:p>
          <a:p>
            <a:pPr lvl="2"/>
            <a:r>
              <a:rPr lang="en-US" dirty="0" smtClean="0"/>
              <a:t>e.g. 8 * 8 bit in “D” register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652372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Single Instruction – </a:t>
            </a:r>
            <a:r>
              <a:rPr lang="en-US" dirty="0" smtClean="0"/>
              <a:t>Multiple data</a:t>
            </a:r>
            <a:r>
              <a:rPr lang="en-US" dirty="0"/>
              <a:t/>
            </a:r>
            <a:br>
              <a:rPr lang="en-US" dirty="0"/>
            </a:br>
            <a:r>
              <a:rPr lang="en-US" sz="2800" dirty="0">
                <a:solidFill>
                  <a:schemeClr val="bg1">
                    <a:lumMod val="50000"/>
                  </a:schemeClr>
                </a:solidFill>
              </a:rPr>
              <a:t>Converting an image to </a:t>
            </a: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gray scale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Steps to use SIMD: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 smtClean="0"/>
              <a:t>Load data into NEON registers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 smtClean="0"/>
              <a:t>Apply </a:t>
            </a:r>
            <a:r>
              <a:rPr lang="en-US" dirty="0"/>
              <a:t>operations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/>
              <a:t>Write data back to memory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179694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Single Instruction – </a:t>
            </a:r>
            <a:r>
              <a:rPr lang="en-US" dirty="0" smtClean="0"/>
              <a:t>Multiple data</a:t>
            </a:r>
            <a:r>
              <a:rPr lang="en-US" dirty="0"/>
              <a:t/>
            </a:r>
            <a:br>
              <a:rPr lang="en-US" dirty="0"/>
            </a:br>
            <a:r>
              <a:rPr lang="en-US" sz="2800" dirty="0">
                <a:solidFill>
                  <a:schemeClr val="bg1">
                    <a:lumMod val="50000"/>
                  </a:schemeClr>
                </a:solidFill>
              </a:rPr>
              <a:t>Converting an image to </a:t>
            </a: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gray scale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Steps to use SIMD: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 smtClean="0">
                <a:solidFill>
                  <a:schemeClr val="accent1"/>
                </a:solidFill>
              </a:rPr>
              <a:t>Load data into NEON registers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 smtClean="0"/>
              <a:t>Apply </a:t>
            </a:r>
            <a:r>
              <a:rPr lang="en-US" dirty="0"/>
              <a:t>operations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/>
              <a:t>Write data back to memory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782531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Single Instruction – </a:t>
            </a:r>
            <a:r>
              <a:rPr lang="en-US" dirty="0" smtClean="0"/>
              <a:t>Multiple data</a:t>
            </a:r>
            <a:r>
              <a:rPr lang="en-US" dirty="0"/>
              <a:t/>
            </a:r>
            <a:br>
              <a:rPr lang="en-US" dirty="0"/>
            </a:b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Load data into </a:t>
            </a: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NEON “D” </a:t>
            </a: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registers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35</a:t>
            </a:fld>
            <a:endParaRPr lang="en-US"/>
          </a:p>
        </p:txBody>
      </p:sp>
      <p:pic>
        <p:nvPicPr>
          <p:cNvPr id="8" name="Picture 7" descr="interleaved-load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1040" y="2045182"/>
            <a:ext cx="6944721" cy="39716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617340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Single Instruction – Multiple data</a:t>
            </a:r>
            <a:br>
              <a:rPr lang="en-US" dirty="0" smtClean="0"/>
            </a:b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Apply operations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36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21273" y="1576295"/>
            <a:ext cx="5723508" cy="47664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7215219" y="3278361"/>
            <a:ext cx="202336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HelveticaNeueLT Com 45 Lt"/>
              </a:rPr>
              <a:t>multiply, accumulate</a:t>
            </a:r>
            <a:endParaRPr lang="en-US" dirty="0">
              <a:latin typeface="HelveticaNeueLT Com 45 Lt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716119" y="3391003"/>
            <a:ext cx="9412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HelveticaNeueLT Com 45 Lt"/>
              </a:rPr>
              <a:t>multiply</a:t>
            </a:r>
            <a:endParaRPr lang="en-US" dirty="0"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87682125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Single Instruction – Multiple data</a:t>
            </a:r>
            <a:br>
              <a:rPr lang="en-US" dirty="0" smtClean="0"/>
            </a:b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Apply operations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37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21273" y="1576295"/>
            <a:ext cx="5723508" cy="47664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7215219" y="3278361"/>
            <a:ext cx="202336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HelveticaNeueLT Com 45 Lt"/>
              </a:rPr>
              <a:t>multiply, accumulate</a:t>
            </a:r>
            <a:endParaRPr lang="en-US" dirty="0">
              <a:latin typeface="HelveticaNeueLT Com 45 Lt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716119" y="3391003"/>
            <a:ext cx="9412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HelveticaNeueLT Com 45 Lt"/>
              </a:rPr>
              <a:t>multiply</a:t>
            </a:r>
            <a:endParaRPr lang="en-US" dirty="0">
              <a:latin typeface="HelveticaNeueLT Com 45 Lt"/>
            </a:endParaRPr>
          </a:p>
        </p:txBody>
      </p:sp>
      <p:sp>
        <p:nvSpPr>
          <p:cNvPr id="8" name="Rounded Rectangle 7"/>
          <p:cNvSpPr/>
          <p:nvPr/>
        </p:nvSpPr>
        <p:spPr>
          <a:xfrm>
            <a:off x="5037667" y="5672668"/>
            <a:ext cx="1718733" cy="355600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182729819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Single Instruction – Multiple data</a:t>
            </a:r>
            <a:br>
              <a:rPr lang="en-US" dirty="0" smtClean="0"/>
            </a:b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Converting to gray scale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38</a:t>
            </a:fld>
            <a:endParaRPr lang="en-US"/>
          </a:p>
        </p:txBody>
      </p:sp>
      <p:sp>
        <p:nvSpPr>
          <p:cNvPr id="3" name="Rectangle 2"/>
          <p:cNvSpPr/>
          <p:nvPr/>
        </p:nvSpPr>
        <p:spPr>
          <a:xfrm>
            <a:off x="1137506" y="1930200"/>
            <a:ext cx="6712750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l-NL" dirty="0" err="1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i=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 i &lt; pixels; i += FACTOR) {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uint8x8x3_t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vld3_u8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uint16x8_t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vmull_u8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vmlal_u8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1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gcoeff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vmlal_u8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2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bcoeff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uint8x8_t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result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vshrn_n_u16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vst1_u8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result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+= FACTOR;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+= FACTOR;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dirty="0"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328249753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Single Instruction – Multiple data</a:t>
            </a:r>
            <a:br>
              <a:rPr lang="en-US" dirty="0" smtClean="0"/>
            </a:b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Converting to gray scale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39</a:t>
            </a:fld>
            <a:endParaRPr lang="en-US"/>
          </a:p>
        </p:txBody>
      </p:sp>
      <p:sp>
        <p:nvSpPr>
          <p:cNvPr id="3" name="Rectangle 2"/>
          <p:cNvSpPr/>
          <p:nvPr/>
        </p:nvSpPr>
        <p:spPr>
          <a:xfrm>
            <a:off x="1137506" y="1930200"/>
            <a:ext cx="6712750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l-NL" dirty="0" err="1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i=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 i &lt; pixels; i += FACTOR) {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uint8x8x3_t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vld3_u8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uint16x8_t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vmull_u8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vmlal_u8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1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gcoeff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vmlal_u8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2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bcoeff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uint8x8_t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result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vshrn_n_u16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vst1_u8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result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+= FACTOR;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+= FACTOR;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dirty="0">
              <a:latin typeface="HelveticaNeueLT Com 45 Lt"/>
            </a:endParaRPr>
          </a:p>
        </p:txBody>
      </p:sp>
      <p:sp>
        <p:nvSpPr>
          <p:cNvPr id="5" name="Rounded Rectangle 4"/>
          <p:cNvSpPr/>
          <p:nvPr/>
        </p:nvSpPr>
        <p:spPr>
          <a:xfrm>
            <a:off x="1675443" y="2256165"/>
            <a:ext cx="4620980" cy="580930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HelveticaNeueLT Com 45 Lt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6296423" y="2301081"/>
            <a:ext cx="288823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chemeClr val="accent2"/>
                </a:solidFill>
                <a:latin typeface="HelveticaNeueLT Com 45 Lt"/>
              </a:rPr>
              <a:t>Load (3 Interleaved)</a:t>
            </a:r>
            <a:endParaRPr lang="en-US" sz="2400" dirty="0">
              <a:solidFill>
                <a:schemeClr val="accent2"/>
              </a:solidFill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14444716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4</a:t>
            </a:fld>
            <a:endParaRPr lang="en-US"/>
          </a:p>
        </p:txBody>
      </p:sp>
      <p:pic>
        <p:nvPicPr>
          <p:cNvPr id="12" name="Picture 11" descr="ZynqPlatformAnwendu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6793" y="328866"/>
            <a:ext cx="8666391" cy="5772174"/>
          </a:xfrm>
          <a:prstGeom prst="rect">
            <a:avLst/>
          </a:prstGeom>
        </p:spPr>
      </p:pic>
      <p:pic>
        <p:nvPicPr>
          <p:cNvPr id="13" name="Picture 12" descr="ZynqPlatformAnwendu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6800" y="327600"/>
            <a:ext cx="8666391" cy="57721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806367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Single Instruction – Multiple data</a:t>
            </a:r>
            <a:br>
              <a:rPr lang="en-US" dirty="0" smtClean="0"/>
            </a:b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Converting to gray scale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40</a:t>
            </a:fld>
            <a:endParaRPr lang="en-US"/>
          </a:p>
        </p:txBody>
      </p:sp>
      <p:sp>
        <p:nvSpPr>
          <p:cNvPr id="3" name="Rectangle 2"/>
          <p:cNvSpPr/>
          <p:nvPr/>
        </p:nvSpPr>
        <p:spPr>
          <a:xfrm>
            <a:off x="1137506" y="1930200"/>
            <a:ext cx="6712750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l-NL" dirty="0" err="1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i=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 i &lt; pixels; i += FACTOR) {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uint8x8x3_t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vld3_u8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uint16x8_t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</a:t>
            </a:r>
            <a:r>
              <a:rPr lang="nl-NL" dirty="0">
                <a:solidFill>
                  <a:schemeClr val="accent1">
                    <a:alpha val="10000"/>
                  </a:schemeClr>
                </a:solidFill>
                <a:latin typeface="SourceCodePro-Regular"/>
              </a:rPr>
              <a:t>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acc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= vmull_u8(</a:t>
            </a:r>
            <a:r>
              <a:rPr lang="nl-NL" dirty="0" err="1" smtClean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[0],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rcoeff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);</a:t>
            </a:r>
            <a:b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</a:b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acc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= vmlal_u8(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acc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, </a:t>
            </a:r>
            <a:r>
              <a:rPr lang="nl-NL" dirty="0" err="1" smtClean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[1],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gcoeff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);</a:t>
            </a:r>
            <a:b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</a:b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acc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= vmlal_u8(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acc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, </a:t>
            </a:r>
            <a:r>
              <a:rPr lang="nl-NL" dirty="0" err="1" smtClean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[2],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bcoeff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);</a:t>
            </a:r>
            <a:b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</a:b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   </a:t>
            </a:r>
            <a:b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</a:b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   uint8x8_t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result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= vshrn_n_u16(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acc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, 8);</a:t>
            </a:r>
            <a:b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</a:b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   vst1_u8(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dest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,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result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);</a:t>
            </a:r>
            <a:b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</a:b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      </a:t>
            </a:r>
            <a:b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</a:b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src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+= FACTOR;</a:t>
            </a:r>
            <a:b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</a:b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dest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+= FACTOR;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dirty="0">
              <a:latin typeface="HelveticaNeueLT Com 45 Lt"/>
            </a:endParaRPr>
          </a:p>
        </p:txBody>
      </p:sp>
      <p:sp>
        <p:nvSpPr>
          <p:cNvPr id="5" name="Rounded Rectangle 4"/>
          <p:cNvSpPr/>
          <p:nvPr/>
        </p:nvSpPr>
        <p:spPr>
          <a:xfrm>
            <a:off x="1675443" y="2256165"/>
            <a:ext cx="1702466" cy="283710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HelveticaNeueLT Com 45 Lt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0" y="3338395"/>
            <a:ext cx="914399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nl-NL" sz="5400" dirty="0">
                <a:solidFill>
                  <a:schemeClr val="accent2"/>
                </a:solidFill>
                <a:latin typeface="SourceCodePro-Regular"/>
              </a:rPr>
              <a:t>uint8</a:t>
            </a:r>
            <a:r>
              <a:rPr lang="nl-NL" sz="5400" dirty="0">
                <a:solidFill>
                  <a:prstClr val="black"/>
                </a:solidFill>
                <a:latin typeface="SourceCodePro-Regular"/>
              </a:rPr>
              <a:t>x</a:t>
            </a:r>
            <a:r>
              <a:rPr lang="nl-NL" sz="5400" dirty="0">
                <a:solidFill>
                  <a:schemeClr val="accent3"/>
                </a:solidFill>
                <a:latin typeface="SourceCodePro-Regular"/>
              </a:rPr>
              <a:t>8</a:t>
            </a:r>
            <a:r>
              <a:rPr lang="nl-NL" sz="5400" dirty="0">
                <a:solidFill>
                  <a:prstClr val="black"/>
                </a:solidFill>
                <a:latin typeface="SourceCodePro-Regular"/>
              </a:rPr>
              <a:t>x</a:t>
            </a:r>
            <a:r>
              <a:rPr lang="nl-NL" sz="5400" dirty="0">
                <a:solidFill>
                  <a:schemeClr val="accent6"/>
                </a:solidFill>
                <a:latin typeface="SourceCodePro-Regular"/>
              </a:rPr>
              <a:t>3</a:t>
            </a:r>
            <a:r>
              <a:rPr lang="nl-NL" sz="5400" dirty="0">
                <a:solidFill>
                  <a:prstClr val="black"/>
                </a:solidFill>
                <a:latin typeface="SourceCodePro-Regular"/>
              </a:rPr>
              <a:t>_t</a:t>
            </a:r>
            <a:endParaRPr lang="en-US" sz="5400" dirty="0">
              <a:latin typeface="HelveticaNeueLT Com 45 Lt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1641456" y="4344395"/>
            <a:ext cx="6040116" cy="17543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>
                <a:solidFill>
                  <a:schemeClr val="accent2"/>
                </a:solidFill>
                <a:latin typeface="HelveticaNeueLT Com 45 Lt"/>
              </a:rPr>
              <a:t>Type</a:t>
            </a:r>
          </a:p>
          <a:p>
            <a:pPr algn="ctr"/>
            <a:r>
              <a:rPr lang="en-US" sz="3600" dirty="0" smtClean="0">
                <a:solidFill>
                  <a:schemeClr val="accent3"/>
                </a:solidFill>
                <a:latin typeface="HelveticaNeueLT Com 45 Lt"/>
              </a:rPr>
              <a:t>Elements per Register</a:t>
            </a:r>
          </a:p>
          <a:p>
            <a:pPr algn="r"/>
            <a:r>
              <a:rPr lang="en-US" sz="3600" dirty="0">
                <a:solidFill>
                  <a:schemeClr val="accent6"/>
                </a:solidFill>
                <a:latin typeface="HelveticaNeueLT Com 45 Lt"/>
              </a:rPr>
              <a:t>#</a:t>
            </a:r>
            <a:r>
              <a:rPr lang="en-US" sz="3600" dirty="0" smtClean="0">
                <a:solidFill>
                  <a:schemeClr val="accent6"/>
                </a:solidFill>
                <a:latin typeface="HelveticaNeueLT Com 45 Lt"/>
              </a:rPr>
              <a:t> of Registers</a:t>
            </a:r>
            <a:endParaRPr lang="en-US" sz="3600" dirty="0">
              <a:solidFill>
                <a:schemeClr val="accent6"/>
              </a:solidFill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230028168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Single Instruction – Multiple data</a:t>
            </a:r>
            <a:br>
              <a:rPr lang="en-US" dirty="0" smtClean="0"/>
            </a:b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Converting to gray scale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41</a:t>
            </a:fld>
            <a:endParaRPr lang="en-US"/>
          </a:p>
        </p:txBody>
      </p:sp>
      <p:sp>
        <p:nvSpPr>
          <p:cNvPr id="3" name="Rectangle 2"/>
          <p:cNvSpPr/>
          <p:nvPr/>
        </p:nvSpPr>
        <p:spPr>
          <a:xfrm>
            <a:off x="1137506" y="1930200"/>
            <a:ext cx="6712750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l-NL" dirty="0" err="1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i=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 i &lt; pixels; i += FACTOR) {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uint8x8x3_t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vld3_u8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uint16x8_t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acc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= vmull_u8(</a:t>
            </a:r>
            <a:r>
              <a:rPr lang="nl-NL" dirty="0" err="1" smtClean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[0],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rcoeff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);</a:t>
            </a:r>
            <a:b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</a:b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acc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= vmlal_u8(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acc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, </a:t>
            </a:r>
            <a:r>
              <a:rPr lang="nl-NL" dirty="0" err="1" smtClean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[1],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gcoeff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);</a:t>
            </a:r>
            <a:b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</a:b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acc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= vmlal_u8(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acc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, </a:t>
            </a:r>
            <a:r>
              <a:rPr lang="nl-NL" dirty="0" err="1" smtClean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[2],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bcoeff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);</a:t>
            </a:r>
            <a:b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</a:b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   </a:t>
            </a:r>
            <a:b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</a:b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   uint8x8_t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result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= vshrn_n_u16(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acc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, 8);</a:t>
            </a:r>
            <a:b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</a:b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   vst1_u8(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dest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,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result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);</a:t>
            </a:r>
            <a:b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</a:b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      </a:t>
            </a:r>
            <a:b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</a:b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src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+= FACTOR;</a:t>
            </a:r>
            <a:b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</a:b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dest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+= FACTOR;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dirty="0">
              <a:latin typeface="HelveticaNeueLT Com 45 Lt"/>
            </a:endParaRPr>
          </a:p>
        </p:txBody>
      </p:sp>
      <p:sp>
        <p:nvSpPr>
          <p:cNvPr id="5" name="Rounded Rectangle 4"/>
          <p:cNvSpPr/>
          <p:nvPr/>
        </p:nvSpPr>
        <p:spPr>
          <a:xfrm>
            <a:off x="1675443" y="2256165"/>
            <a:ext cx="1702466" cy="283710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HelveticaNeueLT Com 45 Lt"/>
            </a:endParaRPr>
          </a:p>
        </p:txBody>
      </p:sp>
      <p:cxnSp>
        <p:nvCxnSpPr>
          <p:cNvPr id="7" name="Straight Arrow Connector 6"/>
          <p:cNvCxnSpPr/>
          <p:nvPr/>
        </p:nvCxnSpPr>
        <p:spPr>
          <a:xfrm flipH="1" flipV="1">
            <a:off x="5134422" y="2647955"/>
            <a:ext cx="297256" cy="891658"/>
          </a:xfrm>
          <a:prstGeom prst="straightConnector1">
            <a:avLst/>
          </a:prstGeom>
          <a:ln w="76200" cmpd="sng"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2215877" y="3647692"/>
            <a:ext cx="6979488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>
                <a:latin typeface="HelveticaNeueLT Com 45 Lt"/>
              </a:rPr>
              <a:t>Loads 8bit * 8 * 3  = 192 bit = 24 byte!</a:t>
            </a:r>
            <a:endParaRPr lang="en-US" sz="3200" dirty="0"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248887756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Single Instruction – Multiple data</a:t>
            </a:r>
            <a:br>
              <a:rPr lang="en-US" dirty="0" smtClean="0"/>
            </a:b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Converting to gray scale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42</a:t>
            </a:fld>
            <a:endParaRPr lang="en-US"/>
          </a:p>
        </p:txBody>
      </p:sp>
      <p:sp>
        <p:nvSpPr>
          <p:cNvPr id="3" name="Rectangle 2"/>
          <p:cNvSpPr/>
          <p:nvPr/>
        </p:nvSpPr>
        <p:spPr>
          <a:xfrm>
            <a:off x="1137506" y="1930200"/>
            <a:ext cx="6712750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l-NL" dirty="0" err="1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i=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 i &lt; pixels; i += FACTOR) {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uint8x8x3_t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vld3_u8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uint16x8_t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vmull_u8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vmlal_u8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1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gcoeff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vmlal_u8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2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bcoeff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uint8x8_t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result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vshrn_n_u16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vst1_u8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result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+= FACTOR;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+= FACTOR;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dirty="0">
              <a:latin typeface="HelveticaNeueLT Com 45 Lt"/>
            </a:endParaRPr>
          </a:p>
        </p:txBody>
      </p:sp>
      <p:sp>
        <p:nvSpPr>
          <p:cNvPr id="5" name="Rounded Rectangle 4"/>
          <p:cNvSpPr/>
          <p:nvPr/>
        </p:nvSpPr>
        <p:spPr>
          <a:xfrm>
            <a:off x="1675442" y="3080273"/>
            <a:ext cx="5769469" cy="1391527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HelveticaNeueLT Com 45 Lt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7459003" y="3298493"/>
            <a:ext cx="160392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chemeClr val="accent2"/>
                </a:solidFill>
                <a:latin typeface="HelveticaNeueLT Com 45 Lt"/>
              </a:rPr>
              <a:t>Apply</a:t>
            </a:r>
          </a:p>
          <a:p>
            <a:r>
              <a:rPr lang="en-US" sz="2400" dirty="0" smtClean="0">
                <a:solidFill>
                  <a:schemeClr val="accent2"/>
                </a:solidFill>
                <a:latin typeface="HelveticaNeueLT Com 45 Lt"/>
              </a:rPr>
              <a:t>operations</a:t>
            </a:r>
            <a:endParaRPr lang="en-US" sz="2400" dirty="0">
              <a:solidFill>
                <a:schemeClr val="accent2"/>
              </a:solidFill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400060339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Single Instruction – Multiple data</a:t>
            </a:r>
            <a:br>
              <a:rPr lang="en-US" dirty="0" smtClean="0"/>
            </a:b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Converting to gray scale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43</a:t>
            </a:fld>
            <a:endParaRPr lang="en-US"/>
          </a:p>
        </p:txBody>
      </p:sp>
      <p:sp>
        <p:nvSpPr>
          <p:cNvPr id="3" name="Rectangle 2"/>
          <p:cNvSpPr/>
          <p:nvPr/>
        </p:nvSpPr>
        <p:spPr>
          <a:xfrm>
            <a:off x="1137506" y="1930200"/>
            <a:ext cx="6712750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l-NL" dirty="0" err="1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i=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 i &lt; pixels; i += FACTOR) {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uint8x8x3_t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vld3_u8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uint16x8_t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vmull_u8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vmlal_u8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1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gcoeff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vmlal_u8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2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bcoeff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uint8x8_t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result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vshrn_n_u16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vst1_u8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result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+= FACTOR;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+= FACTOR;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dirty="0">
              <a:latin typeface="HelveticaNeueLT Com 45 Lt"/>
            </a:endParaRPr>
          </a:p>
        </p:txBody>
      </p:sp>
      <p:sp>
        <p:nvSpPr>
          <p:cNvPr id="5" name="Rounded Rectangle 4"/>
          <p:cNvSpPr/>
          <p:nvPr/>
        </p:nvSpPr>
        <p:spPr>
          <a:xfrm>
            <a:off x="1675442" y="3080273"/>
            <a:ext cx="5769469" cy="326595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HelveticaNeueLT Com 45 Lt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7483432" y="2983360"/>
            <a:ext cx="118738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chemeClr val="accent2"/>
                </a:solidFill>
                <a:latin typeface="HelveticaNeueLT Com 45 Lt"/>
              </a:rPr>
              <a:t>Multiply</a:t>
            </a:r>
            <a:endParaRPr lang="en-US" sz="2400" dirty="0">
              <a:solidFill>
                <a:schemeClr val="accent2"/>
              </a:solidFill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384120067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Single Instruction – Multiple data</a:t>
            </a:r>
            <a:br>
              <a:rPr lang="en-US" dirty="0" smtClean="0"/>
            </a:b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Converting to gray scale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44</a:t>
            </a:fld>
            <a:endParaRPr lang="en-US"/>
          </a:p>
        </p:txBody>
      </p:sp>
      <p:sp>
        <p:nvSpPr>
          <p:cNvPr id="3" name="Rectangle 2"/>
          <p:cNvSpPr/>
          <p:nvPr/>
        </p:nvSpPr>
        <p:spPr>
          <a:xfrm>
            <a:off x="1137506" y="1930200"/>
            <a:ext cx="6712750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l-NL" dirty="0" err="1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i=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 i &lt; pixels; i += FACTOR) {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uint8x8x3_t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vld3_u8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uint16x8_t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vmull_u8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vmlal_u8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1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gcoeff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vmlal_u8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2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bcoeff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uint8x8_t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result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vshrn_n_u16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vst1_u8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result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+= FACTOR;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+= FACTOR;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dirty="0">
              <a:latin typeface="HelveticaNeueLT Com 45 Lt"/>
            </a:endParaRPr>
          </a:p>
        </p:txBody>
      </p:sp>
      <p:sp>
        <p:nvSpPr>
          <p:cNvPr id="5" name="Rounded Rectangle 4"/>
          <p:cNvSpPr/>
          <p:nvPr/>
        </p:nvSpPr>
        <p:spPr>
          <a:xfrm>
            <a:off x="1675442" y="3382446"/>
            <a:ext cx="5769469" cy="525073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HelveticaNeueLT Com 45 Lt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7434584" y="3215369"/>
            <a:ext cx="175245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chemeClr val="accent2"/>
                </a:solidFill>
                <a:latin typeface="HelveticaNeueLT Com 45 Lt"/>
              </a:rPr>
              <a:t>Multiply +</a:t>
            </a:r>
          </a:p>
          <a:p>
            <a:r>
              <a:rPr lang="en-US" sz="2400" dirty="0" smtClean="0">
                <a:solidFill>
                  <a:schemeClr val="accent2"/>
                </a:solidFill>
                <a:latin typeface="HelveticaNeueLT Com 45 Lt"/>
              </a:rPr>
              <a:t>Accumulate</a:t>
            </a:r>
            <a:endParaRPr lang="en-US" sz="2400" dirty="0">
              <a:solidFill>
                <a:schemeClr val="accent2"/>
              </a:solidFill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272883829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Single Instruction – Multiple data</a:t>
            </a:r>
            <a:br>
              <a:rPr lang="en-US" dirty="0" smtClean="0"/>
            </a:b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Converting to gray scale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45</a:t>
            </a:fld>
            <a:endParaRPr lang="en-US"/>
          </a:p>
        </p:txBody>
      </p:sp>
      <p:sp>
        <p:nvSpPr>
          <p:cNvPr id="3" name="Rectangle 2"/>
          <p:cNvSpPr/>
          <p:nvPr/>
        </p:nvSpPr>
        <p:spPr>
          <a:xfrm>
            <a:off x="1137506" y="1930200"/>
            <a:ext cx="6712750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l-NL" dirty="0" err="1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i=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 i &lt; pixels; i += FACTOR) {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uint8x8x3_t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vld3_u8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uint16x8_t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vmull_u8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vmlal_u8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1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gcoeff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vmlal_u8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2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bcoeff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uint8x8_t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result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vshrn_n_u16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vst1_u8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result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+= FACTOR;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+= FACTOR;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dirty="0">
              <a:latin typeface="HelveticaNeueLT Com 45 Lt"/>
            </a:endParaRPr>
          </a:p>
        </p:txBody>
      </p:sp>
      <p:sp>
        <p:nvSpPr>
          <p:cNvPr id="5" name="Rounded Rectangle 4"/>
          <p:cNvSpPr/>
          <p:nvPr/>
        </p:nvSpPr>
        <p:spPr>
          <a:xfrm>
            <a:off x="1675442" y="4154841"/>
            <a:ext cx="5769469" cy="326595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HelveticaNeueLT Com 45 Lt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7483432" y="4057928"/>
            <a:ext cx="154686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chemeClr val="accent2"/>
                </a:solidFill>
                <a:latin typeface="HelveticaNeueLT Com 45 Lt"/>
              </a:rPr>
              <a:t>Shift Right</a:t>
            </a:r>
            <a:endParaRPr lang="en-US" sz="2400" dirty="0">
              <a:solidFill>
                <a:schemeClr val="accent2"/>
              </a:solidFill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88036773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Single Instruction – Multiple data</a:t>
            </a:r>
            <a:br>
              <a:rPr lang="en-US" dirty="0" smtClean="0"/>
            </a:b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Converting to gray scale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46</a:t>
            </a:fld>
            <a:endParaRPr lang="en-US"/>
          </a:p>
        </p:txBody>
      </p:sp>
      <p:sp>
        <p:nvSpPr>
          <p:cNvPr id="3" name="Rectangle 2"/>
          <p:cNvSpPr/>
          <p:nvPr/>
        </p:nvSpPr>
        <p:spPr>
          <a:xfrm>
            <a:off x="1137506" y="1930200"/>
            <a:ext cx="6712750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l-NL" dirty="0" err="1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i=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 i &lt; pixels; i += 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FACTOR) 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{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uint8x8x3_t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vld3_u8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uint16x8_t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vmull_u8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vmlal_u8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1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gcoeff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vmlal_u8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2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bcoeff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uint8x8_t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result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vshrn_n_u16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vst1_u8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result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+= 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FACTOR;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+= 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FACTOR;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dirty="0">
              <a:latin typeface="HelveticaNeueLT Com 45 Lt"/>
            </a:endParaRPr>
          </a:p>
        </p:txBody>
      </p:sp>
      <p:sp>
        <p:nvSpPr>
          <p:cNvPr id="5" name="Rounded Rectangle 4"/>
          <p:cNvSpPr/>
          <p:nvPr/>
        </p:nvSpPr>
        <p:spPr>
          <a:xfrm>
            <a:off x="1675442" y="4444779"/>
            <a:ext cx="3134701" cy="364771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HelveticaNeueLT Com 45 Lt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4851171" y="4390739"/>
            <a:ext cx="351253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chemeClr val="accent2"/>
                </a:solidFill>
                <a:latin typeface="HelveticaNeueLT Com 45 Lt"/>
              </a:rPr>
              <a:t>Write back to memory</a:t>
            </a:r>
            <a:endParaRPr lang="en-US" sz="2400" dirty="0">
              <a:solidFill>
                <a:schemeClr val="accent2"/>
              </a:solidFill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78176188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Single Instruction – Multiple data</a:t>
            </a:r>
            <a:br>
              <a:rPr lang="en-US" dirty="0" smtClean="0"/>
            </a:b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Converting to gray scale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47</a:t>
            </a:fld>
            <a:endParaRPr lang="en-US"/>
          </a:p>
        </p:txBody>
      </p:sp>
      <p:sp>
        <p:nvSpPr>
          <p:cNvPr id="3" name="Rectangle 2"/>
          <p:cNvSpPr/>
          <p:nvPr/>
        </p:nvSpPr>
        <p:spPr>
          <a:xfrm>
            <a:off x="1137506" y="1930200"/>
            <a:ext cx="6712750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l-NL" dirty="0" err="1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i=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 i &lt; pixels; i += 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FACTOR) 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{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uint8x8x3_t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vld3_u8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uint16x8_t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vmull_u8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vmlal_u8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1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gcoeff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vmlal_u8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2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bcoeff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uint8x8_t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result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vshrn_n_u16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vst1_u8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result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+= 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FACTOR;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+= 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FACTOR;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dirty="0">
              <a:latin typeface="HelveticaNeueLT Com 45 Lt"/>
            </a:endParaRPr>
          </a:p>
        </p:txBody>
      </p:sp>
      <p:sp>
        <p:nvSpPr>
          <p:cNvPr id="7" name="Rounded Rectangle 6"/>
          <p:cNvSpPr/>
          <p:nvPr/>
        </p:nvSpPr>
        <p:spPr>
          <a:xfrm>
            <a:off x="1681298" y="4939087"/>
            <a:ext cx="2202231" cy="653549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HelveticaNeueLT Com 45 Lt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4014374" y="4836203"/>
            <a:ext cx="399693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chemeClr val="accent2"/>
                </a:solidFill>
                <a:latin typeface="HelveticaNeueLT Com 45 Lt"/>
              </a:rPr>
              <a:t>FACTOR = # of elements</a:t>
            </a:r>
          </a:p>
          <a:p>
            <a:r>
              <a:rPr lang="en-US" sz="2400" dirty="0">
                <a:solidFill>
                  <a:schemeClr val="accent2"/>
                </a:solidFill>
                <a:latin typeface="HelveticaNeueLT Com 45 Lt"/>
              </a:rPr>
              <a:t>p</a:t>
            </a:r>
            <a:r>
              <a:rPr lang="en-US" sz="2400" dirty="0" smtClean="0">
                <a:solidFill>
                  <a:schemeClr val="accent2"/>
                </a:solidFill>
                <a:latin typeface="HelveticaNeueLT Com 45 Lt"/>
              </a:rPr>
              <a:t>rocessed per iteration (24)</a:t>
            </a:r>
            <a:endParaRPr lang="en-US" sz="2400" dirty="0">
              <a:solidFill>
                <a:schemeClr val="accent2"/>
              </a:solidFill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233595921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Single Instruction – Multiple data</a:t>
            </a:r>
            <a:br>
              <a:rPr lang="en-US" dirty="0" smtClean="0"/>
            </a:b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Performance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Native C-Version</a:t>
            </a:r>
          </a:p>
          <a:p>
            <a:pPr lvl="1"/>
            <a:r>
              <a:rPr lang="en-US" dirty="0" smtClean="0"/>
              <a:t>16 Instructions / Pixel</a:t>
            </a:r>
          </a:p>
          <a:p>
            <a:pPr lvl="1"/>
            <a:endParaRPr lang="en-US" dirty="0" smtClean="0"/>
          </a:p>
          <a:p>
            <a:r>
              <a:rPr lang="en-US" dirty="0" smtClean="0"/>
              <a:t>SIMD Version:</a:t>
            </a:r>
          </a:p>
          <a:p>
            <a:pPr lvl="1"/>
            <a:r>
              <a:rPr lang="en-US" dirty="0" smtClean="0"/>
              <a:t>15 Instructions / 8 Pixels</a:t>
            </a:r>
          </a:p>
          <a:p>
            <a:pPr lvl="1"/>
            <a:r>
              <a:rPr lang="en-US" dirty="0" smtClean="0"/>
              <a:t>~2 Instructions / Pixel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857495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49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771693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5</a:t>
            </a:fld>
            <a:endParaRPr lang="en-US"/>
          </a:p>
        </p:txBody>
      </p:sp>
      <p:pic>
        <p:nvPicPr>
          <p:cNvPr id="13" name="Picture 12" descr="ZynqPlatformAnwendung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0242"/>
          <a:stretch/>
        </p:blipFill>
        <p:spPr>
          <a:xfrm>
            <a:off x="226801" y="327600"/>
            <a:ext cx="1712278" cy="5772174"/>
          </a:xfrm>
          <a:prstGeom prst="rect">
            <a:avLst/>
          </a:prstGeom>
        </p:spPr>
      </p:pic>
      <p:pic>
        <p:nvPicPr>
          <p:cNvPr id="3" name="Picture 2" descr="URG-04LX-UG01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98969" y="5080414"/>
            <a:ext cx="1785062" cy="2137938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Obstacle Detection</a:t>
            </a:r>
            <a:endParaRPr lang="en-US" dirty="0"/>
          </a:p>
        </p:txBody>
      </p:sp>
      <p:sp>
        <p:nvSpPr>
          <p:cNvPr id="14" name="Content Placeholder 13"/>
          <p:cNvSpPr txBox="1">
            <a:spLocks noGrp="1"/>
          </p:cNvSpPr>
          <p:nvPr>
            <p:ph idx="1"/>
          </p:nvPr>
        </p:nvSpPr>
        <p:spPr>
          <a:xfrm>
            <a:off x="2493963" y="1482388"/>
            <a:ext cx="6399229" cy="3219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/>
              <a:buChar char="•"/>
            </a:pPr>
            <a:r>
              <a:rPr lang="en-US" dirty="0" smtClean="0">
                <a:cs typeface="HelveticaNeueLT Com 45 Lt"/>
              </a:rPr>
              <a:t>Using Laser scanner</a:t>
            </a:r>
          </a:p>
          <a:p>
            <a:pPr marL="857250" lvl="1" indent="-457200">
              <a:buFont typeface="Arial"/>
              <a:buChar char="•"/>
            </a:pPr>
            <a:r>
              <a:rPr lang="en-US" dirty="0">
                <a:cs typeface="HelveticaNeueLT Com 45 Lt"/>
              </a:rPr>
              <a:t>Data rate: ~34KB/s</a:t>
            </a:r>
          </a:p>
          <a:p>
            <a:pPr marL="857250" lvl="1" indent="-457200">
              <a:buFont typeface="Arial"/>
              <a:buChar char="•"/>
            </a:pPr>
            <a:r>
              <a:rPr lang="en-US" dirty="0" smtClean="0">
                <a:cs typeface="HelveticaNeueLT Com 45 Lt"/>
              </a:rPr>
              <a:t>10Hz scanning freq.</a:t>
            </a:r>
          </a:p>
          <a:p>
            <a:pPr marL="857250" lvl="1" indent="-457200">
              <a:buFont typeface="Arial"/>
              <a:buChar char="•"/>
            </a:pPr>
            <a:r>
              <a:rPr lang="en-US" dirty="0" smtClean="0">
                <a:cs typeface="HelveticaNeueLT Com 45 Lt"/>
              </a:rPr>
              <a:t>240° in 0.36° steps</a:t>
            </a:r>
          </a:p>
          <a:p>
            <a:pPr marL="457200" indent="-457200">
              <a:buFont typeface="Arial"/>
              <a:buChar char="•"/>
            </a:pPr>
            <a:r>
              <a:rPr lang="en-US" dirty="0">
                <a:cs typeface="HelveticaNeueLT Com 45 Lt"/>
              </a:rPr>
              <a:t>C</a:t>
            </a:r>
            <a:r>
              <a:rPr lang="en-US" dirty="0" smtClean="0">
                <a:cs typeface="HelveticaNeueLT Com 45 Lt"/>
              </a:rPr>
              <a:t>urrently implemented using Java on Android OS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4420886" y="6486608"/>
            <a:ext cx="178300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 smtClean="0">
                <a:solidFill>
                  <a:srgbClr val="000000"/>
                </a:solidFill>
                <a:latin typeface="HelveticaNeueLT Com 45 Lt"/>
              </a:rPr>
              <a:t>[1]</a:t>
            </a:r>
            <a:endParaRPr lang="en-US" sz="1400" dirty="0">
              <a:solidFill>
                <a:srgbClr val="000000"/>
              </a:solidFill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349234703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Outline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 smtClean="0"/>
              <a:t>Development Platform 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Parallelism Techniques</a:t>
            </a:r>
          </a:p>
          <a:p>
            <a:pPr lvl="1"/>
            <a:r>
              <a:rPr lang="en-US" dirty="0" smtClean="0"/>
              <a:t>Pipeline Pattern</a:t>
            </a:r>
          </a:p>
          <a:p>
            <a:pPr lvl="1"/>
            <a:r>
              <a:rPr lang="en-US" dirty="0"/>
              <a:t>Single Instruction – Multiple Data (SIMD</a:t>
            </a:r>
            <a:r>
              <a:rPr lang="en-US" dirty="0" smtClean="0"/>
              <a:t>)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>
                <a:solidFill>
                  <a:srgbClr val="4F81BD"/>
                </a:solidFill>
              </a:rPr>
              <a:t>Google Go for parallelism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50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926227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ctrTitle"/>
          </p:nvPr>
        </p:nvSpPr>
        <p:spPr>
          <a:xfrm>
            <a:off x="457200" y="2130425"/>
            <a:ext cx="8229600" cy="1470025"/>
          </a:xfrm>
        </p:spPr>
        <p:txBody>
          <a:bodyPr/>
          <a:lstStyle/>
          <a:p>
            <a:r>
              <a:rPr lang="en-US" dirty="0" smtClean="0"/>
              <a:t>Google Go</a:t>
            </a:r>
            <a:endParaRPr lang="en-US" dirty="0"/>
          </a:p>
        </p:txBody>
      </p:sp>
      <p:sp>
        <p:nvSpPr>
          <p:cNvPr id="8" name="Subtitle 7"/>
          <p:cNvSpPr>
            <a:spLocks noGrp="1"/>
          </p:cNvSpPr>
          <p:nvPr>
            <p:ph type="subTitle" idx="1"/>
          </p:nvPr>
        </p:nvSpPr>
        <p:spPr>
          <a:xfrm>
            <a:off x="1371600" y="2724150"/>
            <a:ext cx="6400800" cy="1752600"/>
          </a:xfrm>
        </p:spPr>
        <p:txBody>
          <a:bodyPr/>
          <a:lstStyle/>
          <a:p>
            <a:r>
              <a:rPr lang="en-US" dirty="0" smtClean="0"/>
              <a:t>for parallel applications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51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153721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Google Go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 programming language that is</a:t>
            </a:r>
          </a:p>
          <a:p>
            <a:pPr lvl="1"/>
            <a:r>
              <a:rPr lang="en-US" dirty="0" smtClean="0"/>
              <a:t>simple </a:t>
            </a:r>
          </a:p>
          <a:p>
            <a:pPr lvl="1"/>
            <a:r>
              <a:rPr lang="en-US" dirty="0"/>
              <a:t>c</a:t>
            </a:r>
            <a:r>
              <a:rPr lang="en-US" dirty="0" smtClean="0"/>
              <a:t>ompiled</a:t>
            </a:r>
            <a:endParaRPr lang="en-US" dirty="0" smtClean="0"/>
          </a:p>
          <a:p>
            <a:pPr lvl="1"/>
            <a:r>
              <a:rPr lang="en-US" u="sng" dirty="0" smtClean="0"/>
              <a:t>built </a:t>
            </a:r>
            <a:r>
              <a:rPr lang="en-US" u="sng" dirty="0" smtClean="0"/>
              <a:t>with concurrency in mind</a:t>
            </a:r>
          </a:p>
          <a:p>
            <a:pPr lvl="1"/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52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660178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Language Specification</a:t>
            </a:r>
            <a:br>
              <a:rPr lang="en-US" dirty="0" smtClean="0"/>
            </a:br>
            <a:r>
              <a:rPr lang="en-US" sz="2800" dirty="0" smtClean="0">
                <a:solidFill>
                  <a:prstClr val="white">
                    <a:lumMod val="50000"/>
                  </a:prstClr>
                </a:solidFill>
              </a:rPr>
              <a:t>Who’s keeping it simple?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53</a:t>
            </a:fld>
            <a:endParaRPr lang="en-US"/>
          </a:p>
        </p:txBody>
      </p:sp>
      <p:pic>
        <p:nvPicPr>
          <p:cNvPr id="6" name="Picture 5" descr="language-spec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6899" y="1747335"/>
            <a:ext cx="6962484" cy="4680081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36639" y="6329728"/>
            <a:ext cx="255711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>
                <a:latin typeface="HelveticaNeueLT Com 45 Lt"/>
                <a:cs typeface="HelveticaNeueLT Com 45 Lt"/>
              </a:rPr>
              <a:t>Image courtesy of Marian </a:t>
            </a:r>
            <a:r>
              <a:rPr lang="en-US" sz="1400" dirty="0" err="1" smtClean="0">
                <a:latin typeface="HelveticaNeueLT Com 45 Lt"/>
                <a:cs typeface="HelveticaNeueLT Com 45 Lt"/>
              </a:rPr>
              <a:t>Tietz</a:t>
            </a:r>
            <a:endParaRPr lang="en-US" sz="1400" dirty="0" smtClean="0">
              <a:latin typeface="HelveticaNeueLT Com 45 Lt"/>
              <a:cs typeface="HelveticaNeueLT Com 45 Lt"/>
            </a:endParaRPr>
          </a:p>
          <a:p>
            <a:r>
              <a:rPr lang="en-US" sz="1400" dirty="0" smtClean="0">
                <a:latin typeface="HelveticaNeueLT Com 45 Lt"/>
                <a:cs typeface="HelveticaNeueLT Com 45 Lt"/>
              </a:rPr>
              <a:t>“Google Go – An Introduction”</a:t>
            </a:r>
            <a:endParaRPr lang="en-US" sz="1400" dirty="0">
              <a:latin typeface="HelveticaNeueLT Com 45 Lt"/>
              <a:cs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95799969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Google </a:t>
            </a:r>
            <a:r>
              <a:rPr lang="en-US" dirty="0" smtClean="0"/>
              <a:t>Go</a:t>
            </a:r>
            <a:br>
              <a:rPr lang="en-US" dirty="0" smtClean="0"/>
            </a:br>
            <a:r>
              <a:rPr lang="en-US" sz="2800" dirty="0" smtClean="0">
                <a:solidFill>
                  <a:prstClr val="white">
                    <a:lumMod val="50000"/>
                  </a:prstClr>
                </a:solidFill>
              </a:rPr>
              <a:t>Concurrency as a language feature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72533" y="1600200"/>
            <a:ext cx="8398934" cy="4525963"/>
          </a:xfrm>
        </p:spPr>
        <p:txBody>
          <a:bodyPr/>
          <a:lstStyle/>
          <a:p>
            <a:r>
              <a:rPr lang="en-US" dirty="0" smtClean="0"/>
              <a:t>Go-Routines (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go</a:t>
            </a:r>
            <a:r>
              <a:rPr lang="en-US" dirty="0" smtClean="0"/>
              <a:t> keyword)</a:t>
            </a:r>
          </a:p>
          <a:p>
            <a:pPr lvl="1"/>
            <a:r>
              <a:rPr lang="en-US" dirty="0"/>
              <a:t>l</a:t>
            </a:r>
            <a:r>
              <a:rPr lang="en-US" dirty="0" smtClean="0"/>
              <a:t>ightweight threads scheduled by the Go runtime</a:t>
            </a:r>
          </a:p>
          <a:p>
            <a:pPr lvl="1"/>
            <a:r>
              <a:rPr lang="en-US" dirty="0"/>
              <a:t>c</a:t>
            </a:r>
            <a:r>
              <a:rPr lang="en-US" dirty="0" smtClean="0"/>
              <a:t>oncurrently execute </a:t>
            </a:r>
            <a:r>
              <a:rPr lang="en-US" b="1" i="1" dirty="0" smtClean="0"/>
              <a:t>any </a:t>
            </a:r>
            <a:r>
              <a:rPr lang="en-US" dirty="0" smtClean="0"/>
              <a:t>function</a:t>
            </a:r>
          </a:p>
          <a:p>
            <a:pPr marL="457200" lvl="1" indent="0">
              <a:buNone/>
            </a:pPr>
            <a:endParaRPr lang="en-US" dirty="0" smtClean="0"/>
          </a:p>
          <a:p>
            <a:pPr lvl="1"/>
            <a:r>
              <a:rPr lang="en-US" dirty="0"/>
              <a:t>s</a:t>
            </a:r>
            <a:r>
              <a:rPr lang="en-US" dirty="0" smtClean="0"/>
              <a:t>equential execution:</a:t>
            </a:r>
            <a:endParaRPr lang="en-US" dirty="0"/>
          </a:p>
          <a:p>
            <a:pPr marL="457200" lvl="1" indent="0" algn="ctr">
              <a:buNone/>
            </a:pPr>
            <a:r>
              <a:rPr lang="en-US" dirty="0" smtClean="0">
                <a:solidFill>
                  <a:srgbClr val="3B5BB5"/>
                </a:solidFill>
                <a:latin typeface="SourceCodePro-Regular"/>
              </a:rPr>
              <a:t>function</a:t>
            </a:r>
            <a:r>
              <a:rPr lang="en-US" dirty="0" smtClean="0">
                <a:solidFill>
                  <a:prstClr val="black"/>
                </a:solidFill>
                <a:latin typeface="SourceCodePro-Regular"/>
              </a:rPr>
              <a:t>(parameter1, </a:t>
            </a:r>
            <a:r>
              <a:rPr lang="en-US" dirty="0" err="1" smtClean="0">
                <a:solidFill>
                  <a:prstClr val="black"/>
                </a:solidFill>
                <a:latin typeface="SourceCodePro-Regular"/>
              </a:rPr>
              <a:t>parameterN</a:t>
            </a:r>
            <a:r>
              <a:rPr lang="en-US" dirty="0" smtClean="0">
                <a:solidFill>
                  <a:prstClr val="black"/>
                </a:solidFill>
                <a:latin typeface="SourceCodePro-Regular"/>
              </a:rPr>
              <a:t>…)</a:t>
            </a:r>
            <a:endParaRPr lang="en-US" dirty="0" smtClean="0"/>
          </a:p>
          <a:p>
            <a:pPr lvl="1"/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54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163580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Google </a:t>
            </a:r>
            <a:r>
              <a:rPr lang="en-US" dirty="0" smtClean="0"/>
              <a:t>Go</a:t>
            </a:r>
            <a:br>
              <a:rPr lang="en-US" dirty="0" smtClean="0"/>
            </a:br>
            <a:r>
              <a:rPr lang="en-US" sz="2800" dirty="0" smtClean="0">
                <a:solidFill>
                  <a:prstClr val="white">
                    <a:lumMod val="50000"/>
                  </a:prstClr>
                </a:solidFill>
              </a:rPr>
              <a:t>Concurrency as a language feature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72533" y="1600200"/>
            <a:ext cx="8398934" cy="4525963"/>
          </a:xfrm>
        </p:spPr>
        <p:txBody>
          <a:bodyPr/>
          <a:lstStyle/>
          <a:p>
            <a:r>
              <a:rPr lang="en-US" dirty="0" smtClean="0"/>
              <a:t>Go-Routines (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go</a:t>
            </a:r>
            <a:r>
              <a:rPr lang="en-US" dirty="0" smtClean="0"/>
              <a:t> keyword)</a:t>
            </a:r>
          </a:p>
          <a:p>
            <a:pPr lvl="1"/>
            <a:r>
              <a:rPr lang="en-US" dirty="0"/>
              <a:t>l</a:t>
            </a:r>
            <a:r>
              <a:rPr lang="en-US" dirty="0" smtClean="0"/>
              <a:t>ightweight threads scheduled by the Go runtime</a:t>
            </a:r>
          </a:p>
          <a:p>
            <a:pPr lvl="1"/>
            <a:r>
              <a:rPr lang="en-US" dirty="0"/>
              <a:t>c</a:t>
            </a:r>
            <a:r>
              <a:rPr lang="en-US" dirty="0" smtClean="0"/>
              <a:t>oncurrently execute </a:t>
            </a:r>
            <a:r>
              <a:rPr lang="en-US" b="1" i="1" dirty="0" smtClean="0"/>
              <a:t>any </a:t>
            </a:r>
            <a:r>
              <a:rPr lang="en-US" dirty="0" smtClean="0"/>
              <a:t>function</a:t>
            </a:r>
          </a:p>
          <a:p>
            <a:pPr marL="457200" lvl="1" indent="0">
              <a:buNone/>
            </a:pPr>
            <a:endParaRPr lang="en-US" dirty="0" smtClean="0"/>
          </a:p>
          <a:p>
            <a:pPr lvl="1"/>
            <a:r>
              <a:rPr lang="en-US" dirty="0"/>
              <a:t>c</a:t>
            </a:r>
            <a:r>
              <a:rPr lang="en-US" dirty="0" smtClean="0"/>
              <a:t>oncurrent execution:</a:t>
            </a:r>
            <a:endParaRPr lang="en-US" dirty="0"/>
          </a:p>
          <a:p>
            <a:pPr marL="457200" lvl="1" indent="0" algn="ctr">
              <a:buNone/>
            </a:pPr>
            <a:r>
              <a:rPr lang="en-US" dirty="0">
                <a:solidFill>
                  <a:srgbClr val="FF7800"/>
                </a:solidFill>
                <a:latin typeface="SourceCodePro-Regular"/>
              </a:rPr>
              <a:t>g</a:t>
            </a:r>
            <a:r>
              <a:rPr lang="en-US" dirty="0" smtClean="0">
                <a:solidFill>
                  <a:srgbClr val="FF7800"/>
                </a:solidFill>
                <a:latin typeface="SourceCodePro-Regular"/>
              </a:rPr>
              <a:t>o </a:t>
            </a:r>
            <a:r>
              <a:rPr lang="en-US" dirty="0" smtClean="0">
                <a:solidFill>
                  <a:srgbClr val="3B5BB5"/>
                </a:solidFill>
                <a:latin typeface="SourceCodePro-Regular"/>
              </a:rPr>
              <a:t>function</a:t>
            </a:r>
            <a:r>
              <a:rPr lang="en-US" dirty="0" smtClean="0">
                <a:solidFill>
                  <a:prstClr val="black"/>
                </a:solidFill>
                <a:latin typeface="SourceCodePro-Regular"/>
              </a:rPr>
              <a:t>(parameter1, </a:t>
            </a:r>
            <a:r>
              <a:rPr lang="en-US" dirty="0" err="1" smtClean="0">
                <a:solidFill>
                  <a:prstClr val="black"/>
                </a:solidFill>
                <a:latin typeface="SourceCodePro-Regular"/>
              </a:rPr>
              <a:t>parameterN</a:t>
            </a:r>
            <a:r>
              <a:rPr lang="en-US" dirty="0" smtClean="0">
                <a:solidFill>
                  <a:prstClr val="black"/>
                </a:solidFill>
                <a:latin typeface="SourceCodePro-Regular"/>
              </a:rPr>
              <a:t>…)</a:t>
            </a:r>
            <a:endParaRPr lang="en-US" dirty="0" smtClean="0"/>
          </a:p>
          <a:p>
            <a:pPr lvl="1"/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55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624320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Google </a:t>
            </a:r>
            <a:r>
              <a:rPr lang="en-US" dirty="0" smtClean="0"/>
              <a:t>Go</a:t>
            </a:r>
            <a:br>
              <a:rPr lang="en-US" dirty="0" smtClean="0"/>
            </a:br>
            <a:r>
              <a:rPr lang="en-US" sz="2800" dirty="0" smtClean="0">
                <a:solidFill>
                  <a:prstClr val="white">
                    <a:lumMod val="50000"/>
                  </a:prstClr>
                </a:solidFill>
              </a:rPr>
              <a:t>Concurrency as a language feature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72533" y="1600200"/>
            <a:ext cx="8398934" cy="4525963"/>
          </a:xfrm>
        </p:spPr>
        <p:txBody>
          <a:bodyPr/>
          <a:lstStyle/>
          <a:p>
            <a:r>
              <a:rPr lang="en-US" dirty="0" smtClean="0"/>
              <a:t>Channels</a:t>
            </a:r>
          </a:p>
          <a:p>
            <a:pPr lvl="1"/>
            <a:r>
              <a:rPr lang="en-US" dirty="0" smtClean="0"/>
              <a:t>first-class value (i.e. handled as a primitive)</a:t>
            </a:r>
            <a:endParaRPr lang="en-US" dirty="0"/>
          </a:p>
          <a:p>
            <a:pPr lvl="1"/>
            <a:r>
              <a:rPr lang="en-US" dirty="0"/>
              <a:t>t</a:t>
            </a:r>
            <a:r>
              <a:rPr lang="en-US" dirty="0" smtClean="0"/>
              <a:t>hread-safe communication mechanism</a:t>
            </a:r>
          </a:p>
          <a:p>
            <a:pPr lvl="1"/>
            <a:r>
              <a:rPr lang="en-US" dirty="0"/>
              <a:t>b</a:t>
            </a:r>
            <a:r>
              <a:rPr lang="en-US" dirty="0" smtClean="0"/>
              <a:t>uffered / </a:t>
            </a:r>
            <a:r>
              <a:rPr lang="en-US" dirty="0" err="1" smtClean="0"/>
              <a:t>unbuffered</a:t>
            </a:r>
            <a:endParaRPr lang="en-US" dirty="0" smtClean="0"/>
          </a:p>
          <a:p>
            <a:pPr marL="457200" lvl="1" indent="0">
              <a:buNone/>
            </a:pPr>
            <a:endParaRPr lang="en-US" dirty="0" smtClean="0"/>
          </a:p>
          <a:p>
            <a:pPr lvl="1"/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56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231003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Google </a:t>
            </a:r>
            <a:r>
              <a:rPr lang="en-US" dirty="0" smtClean="0"/>
              <a:t>Go</a:t>
            </a:r>
            <a:br>
              <a:rPr lang="en-US" dirty="0" smtClean="0"/>
            </a:br>
            <a:r>
              <a:rPr lang="en-US" sz="2800" dirty="0" smtClean="0">
                <a:solidFill>
                  <a:prstClr val="white">
                    <a:lumMod val="50000"/>
                  </a:prstClr>
                </a:solidFill>
              </a:rPr>
              <a:t>Concurrency as a language feature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72533" y="1600200"/>
            <a:ext cx="8398934" cy="4525963"/>
          </a:xfrm>
        </p:spPr>
        <p:txBody>
          <a:bodyPr/>
          <a:lstStyle/>
          <a:p>
            <a:r>
              <a:rPr lang="en-US" dirty="0" smtClean="0"/>
              <a:t>Channels</a:t>
            </a:r>
          </a:p>
          <a:p>
            <a:pPr lvl="1"/>
            <a:r>
              <a:rPr lang="en-US" dirty="0"/>
              <a:t>c</a:t>
            </a:r>
            <a:r>
              <a:rPr lang="en-US" dirty="0" smtClean="0"/>
              <a:t>reate channel</a:t>
            </a:r>
          </a:p>
          <a:p>
            <a:pPr lvl="1"/>
            <a:endParaRPr lang="en-US" dirty="0" smtClean="0"/>
          </a:p>
          <a:p>
            <a:pPr marL="457200" lvl="1" indent="0" algn="ctr">
              <a:buNone/>
            </a:pPr>
            <a:r>
              <a:rPr lang="en-US" dirty="0" err="1">
                <a:solidFill>
                  <a:prstClr val="black"/>
                </a:solidFill>
                <a:latin typeface="SourceCodePro-Regular"/>
              </a:rPr>
              <a:t>c</a:t>
            </a:r>
            <a:r>
              <a:rPr lang="en-US" dirty="0" err="1" smtClean="0">
                <a:solidFill>
                  <a:prstClr val="black"/>
                </a:solidFill>
                <a:latin typeface="SourceCodePro-Regular"/>
              </a:rPr>
              <a:t>han</a:t>
            </a:r>
            <a:r>
              <a:rPr lang="en-US" dirty="0" smtClean="0">
                <a:solidFill>
                  <a:prstClr val="black"/>
                </a:solidFill>
                <a:latin typeface="SourceCodePro-Regular"/>
              </a:rPr>
              <a:t> :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=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make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)</a:t>
            </a:r>
            <a:endParaRPr lang="en-US" dirty="0" smtClean="0"/>
          </a:p>
          <a:p>
            <a:pPr marL="457200" lvl="1" indent="0">
              <a:buNone/>
            </a:pPr>
            <a:endParaRPr lang="en-US" dirty="0" smtClean="0"/>
          </a:p>
          <a:p>
            <a:pPr lvl="1"/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57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099553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Google </a:t>
            </a:r>
            <a:r>
              <a:rPr lang="en-US" dirty="0" smtClean="0"/>
              <a:t>Go</a:t>
            </a:r>
            <a:br>
              <a:rPr lang="en-US" dirty="0" smtClean="0"/>
            </a:br>
            <a:r>
              <a:rPr lang="en-US" sz="2800" dirty="0" smtClean="0">
                <a:solidFill>
                  <a:prstClr val="white">
                    <a:lumMod val="50000"/>
                  </a:prstClr>
                </a:solidFill>
              </a:rPr>
              <a:t>Concurrency as a language feature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72533" y="1600200"/>
            <a:ext cx="8398934" cy="4525963"/>
          </a:xfrm>
        </p:spPr>
        <p:txBody>
          <a:bodyPr/>
          <a:lstStyle/>
          <a:p>
            <a:r>
              <a:rPr lang="en-US" dirty="0" smtClean="0"/>
              <a:t>Channels</a:t>
            </a:r>
          </a:p>
          <a:p>
            <a:pPr lvl="1"/>
            <a:r>
              <a:rPr lang="en-US" dirty="0"/>
              <a:t>s</a:t>
            </a:r>
            <a:r>
              <a:rPr lang="en-US" dirty="0" smtClean="0"/>
              <a:t>end data to channel</a:t>
            </a:r>
          </a:p>
          <a:p>
            <a:pPr lvl="1"/>
            <a:endParaRPr lang="en-US" dirty="0" smtClean="0"/>
          </a:p>
          <a:p>
            <a:pPr marL="457200" lvl="1" indent="0" algn="ctr">
              <a:buNone/>
            </a:pPr>
            <a:r>
              <a:rPr lang="en-US" dirty="0" err="1">
                <a:solidFill>
                  <a:prstClr val="black"/>
                </a:solidFill>
                <a:latin typeface="SourceCodePro-Regular"/>
              </a:rPr>
              <a:t>c</a:t>
            </a:r>
            <a:r>
              <a:rPr lang="en-US" dirty="0" err="1" smtClean="0">
                <a:solidFill>
                  <a:prstClr val="black"/>
                </a:solidFill>
                <a:latin typeface="SourceCodePro-Regular"/>
              </a:rPr>
              <a:t>han</a:t>
            </a:r>
            <a:r>
              <a:rPr lang="en-US" dirty="0" smtClean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en-US" dirty="0" smtClean="0">
                <a:solidFill>
                  <a:srgbClr val="3B5BB5"/>
                </a:solidFill>
                <a:latin typeface="SourceCodePro-Regular"/>
              </a:rPr>
              <a:t>&lt;- 5</a:t>
            </a:r>
            <a:endParaRPr lang="en-US" dirty="0" smtClean="0"/>
          </a:p>
          <a:p>
            <a:pPr marL="457200" lvl="1" indent="0">
              <a:buNone/>
            </a:pPr>
            <a:endParaRPr lang="en-US" dirty="0" smtClean="0"/>
          </a:p>
          <a:p>
            <a:pPr lvl="1"/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58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347327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Google </a:t>
            </a:r>
            <a:r>
              <a:rPr lang="en-US" dirty="0" smtClean="0"/>
              <a:t>Go</a:t>
            </a:r>
            <a:br>
              <a:rPr lang="en-US" dirty="0" smtClean="0"/>
            </a:br>
            <a:r>
              <a:rPr lang="en-US" sz="2800" dirty="0" smtClean="0">
                <a:solidFill>
                  <a:prstClr val="white">
                    <a:lumMod val="50000"/>
                  </a:prstClr>
                </a:solidFill>
              </a:rPr>
              <a:t>Concurrency as a language feature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72533" y="1600200"/>
            <a:ext cx="8398934" cy="4525963"/>
          </a:xfrm>
        </p:spPr>
        <p:txBody>
          <a:bodyPr/>
          <a:lstStyle/>
          <a:p>
            <a:r>
              <a:rPr lang="en-US" dirty="0" smtClean="0"/>
              <a:t>Channels</a:t>
            </a:r>
          </a:p>
          <a:p>
            <a:pPr lvl="1"/>
            <a:r>
              <a:rPr lang="en-US" dirty="0"/>
              <a:t>r</a:t>
            </a:r>
            <a:r>
              <a:rPr lang="en-US" dirty="0" smtClean="0"/>
              <a:t>etrieve data from channel</a:t>
            </a:r>
            <a:endParaRPr lang="en-US" dirty="0" smtClean="0"/>
          </a:p>
          <a:p>
            <a:pPr marL="457200" lvl="1" indent="0" algn="ctr">
              <a:buNone/>
            </a:pPr>
            <a:endParaRPr lang="en-US" dirty="0" smtClean="0">
              <a:solidFill>
                <a:prstClr val="black"/>
              </a:solidFill>
              <a:latin typeface="SourceCodePro-Regular"/>
            </a:endParaRPr>
          </a:p>
          <a:p>
            <a:pPr marL="457200" lvl="1" indent="0" algn="ctr">
              <a:buNone/>
            </a:pPr>
            <a:r>
              <a:rPr lang="en-US" dirty="0">
                <a:solidFill>
                  <a:prstClr val="black"/>
                </a:solidFill>
                <a:latin typeface="SourceCodePro-Regular"/>
              </a:rPr>
              <a:t>v</a:t>
            </a:r>
            <a:r>
              <a:rPr lang="en-US" dirty="0" smtClean="0">
                <a:solidFill>
                  <a:prstClr val="black"/>
                </a:solidFill>
                <a:latin typeface="SourceCodePro-Regular"/>
              </a:rPr>
              <a:t>alue := </a:t>
            </a:r>
            <a:r>
              <a:rPr lang="en-US" dirty="0" smtClean="0">
                <a:solidFill>
                  <a:srgbClr val="3B5BB5"/>
                </a:solidFill>
                <a:latin typeface="SourceCodePro-Regular"/>
              </a:rPr>
              <a:t>&lt;- </a:t>
            </a:r>
            <a:r>
              <a:rPr lang="en-US" dirty="0" err="1" smtClean="0">
                <a:latin typeface="SourceCodePro-Regular"/>
              </a:rPr>
              <a:t>chan</a:t>
            </a:r>
            <a:endParaRPr lang="en-US" dirty="0" smtClean="0"/>
          </a:p>
          <a:p>
            <a:pPr marL="457200" lvl="1" indent="0">
              <a:buNone/>
            </a:pPr>
            <a:endParaRPr lang="en-US" dirty="0" smtClean="0"/>
          </a:p>
          <a:p>
            <a:pPr lvl="1"/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59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011234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6</a:t>
            </a:fld>
            <a:endParaRPr lang="en-US"/>
          </a:p>
        </p:txBody>
      </p:sp>
      <p:pic>
        <p:nvPicPr>
          <p:cNvPr id="13" name="Picture 12" descr="ZynqPlatformAnwendung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019" t="74678" r="-1"/>
          <a:stretch/>
        </p:blipFill>
        <p:spPr>
          <a:xfrm>
            <a:off x="1961757" y="4638150"/>
            <a:ext cx="6931434" cy="1461623"/>
          </a:xfrm>
          <a:prstGeom prst="rect">
            <a:avLst/>
          </a:prstGeom>
        </p:spPr>
      </p:pic>
      <p:sp>
        <p:nvSpPr>
          <p:cNvPr id="8" name="Content Placeholder 7"/>
          <p:cNvSpPr>
            <a:spLocks noGrp="1"/>
          </p:cNvSpPr>
          <p:nvPr>
            <p:ph idx="1"/>
          </p:nvPr>
        </p:nvSpPr>
        <p:spPr>
          <a:xfrm>
            <a:off x="250809" y="1656901"/>
            <a:ext cx="8642382" cy="2788466"/>
          </a:xfrm>
        </p:spPr>
        <p:txBody>
          <a:bodyPr>
            <a:normAutofit fontScale="92500"/>
          </a:bodyPr>
          <a:lstStyle/>
          <a:p>
            <a:r>
              <a:rPr lang="en-US" dirty="0" smtClean="0"/>
              <a:t>Lane Guiding Control using high FPS camera </a:t>
            </a:r>
            <a:br>
              <a:rPr lang="en-US" dirty="0" smtClean="0"/>
            </a:br>
            <a:r>
              <a:rPr lang="en-US" dirty="0" smtClean="0"/>
              <a:t>(60 FPS, 640x480px)</a:t>
            </a:r>
          </a:p>
          <a:p>
            <a:r>
              <a:rPr lang="en-US" dirty="0"/>
              <a:t>Data rate: </a:t>
            </a:r>
            <a:r>
              <a:rPr lang="en-US" dirty="0" smtClean="0"/>
              <a:t>~17.6MB/s</a:t>
            </a:r>
          </a:p>
          <a:p>
            <a:r>
              <a:rPr lang="en-US" dirty="0" smtClean="0"/>
              <a:t>Pixel </a:t>
            </a:r>
            <a:r>
              <a:rPr lang="en-US" dirty="0"/>
              <a:t>Clock</a:t>
            </a:r>
            <a:r>
              <a:rPr lang="en-US" dirty="0" smtClean="0"/>
              <a:t>: 27MHz</a:t>
            </a:r>
          </a:p>
          <a:p>
            <a:r>
              <a:rPr lang="en-US" dirty="0" smtClean="0"/>
              <a:t>Implemented using C and RTL models, on Linux</a:t>
            </a:r>
          </a:p>
          <a:p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Lane Guiding Control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0756443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Code example</a:t>
            </a:r>
            <a:br>
              <a:rPr lang="en-US" dirty="0" smtClean="0"/>
            </a:br>
            <a:r>
              <a:rPr lang="en-US" sz="2800" dirty="0" smtClean="0">
                <a:solidFill>
                  <a:prstClr val="white">
                    <a:lumMod val="50000"/>
                  </a:prstClr>
                </a:solidFill>
              </a:rPr>
              <a:t>Pipeline pattern in Go!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60</a:t>
            </a:fld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2641610"/>
            <a:ext cx="8229600" cy="21400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788012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Code example</a:t>
            </a:r>
            <a:br>
              <a:rPr lang="en-US" dirty="0" smtClean="0"/>
            </a:br>
            <a:r>
              <a:rPr lang="en-US" sz="2800" dirty="0" smtClean="0">
                <a:solidFill>
                  <a:prstClr val="white">
                    <a:lumMod val="50000"/>
                  </a:prstClr>
                </a:solidFill>
              </a:rPr>
              <a:t>Pipeline pattern in Go!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61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883512" y="1949642"/>
            <a:ext cx="7371799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func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main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()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stage1_in :=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make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)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stage1_out :=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make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)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go </a:t>
            </a:r>
            <a:r>
              <a:rPr lang="en-US" dirty="0" err="1">
                <a:solidFill>
                  <a:srgbClr val="3B5BB5"/>
                </a:solidFill>
                <a:latin typeface="SourceCodePro-Regular"/>
              </a:rPr>
              <a:t>func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()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for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_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element :=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range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 [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4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]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{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1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2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3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4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}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    stage1_in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&lt;-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 element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}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}()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go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stage1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(stage1_in, stage1_out)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go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stage2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(stage1_out,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nil</a:t>
            </a:r>
            <a:r>
              <a:rPr lang="en-US" dirty="0" smtClean="0">
                <a:solidFill>
                  <a:prstClr val="black"/>
                </a:solidFill>
                <a:latin typeface="SourceCodePro-Regular"/>
              </a:rPr>
              <a:t>)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}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070553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Code example</a:t>
            </a:r>
            <a:br>
              <a:rPr lang="en-US" dirty="0" smtClean="0"/>
            </a:br>
            <a:r>
              <a:rPr lang="en-US" sz="2800" dirty="0" smtClean="0">
                <a:solidFill>
                  <a:prstClr val="white">
                    <a:lumMod val="50000"/>
                  </a:prstClr>
                </a:solidFill>
              </a:rPr>
              <a:t>Pipeline pattern in Go!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62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883512" y="1949642"/>
            <a:ext cx="7371799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func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main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()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stage1_in :=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make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)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stage1_out :=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make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)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go </a:t>
            </a:r>
            <a:r>
              <a:rPr lang="en-US" dirty="0" err="1">
                <a:solidFill>
                  <a:srgbClr val="3B5BB5"/>
                </a:solidFill>
                <a:latin typeface="SourceCodePro-Regular"/>
              </a:rPr>
              <a:t>func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()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for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_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element :=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range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 [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4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]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{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1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2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3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4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}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    stage1_in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&lt;-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 element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}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}()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go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stage1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(stage1_in, stage1_out)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go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stage2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(stage1_out,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nil</a:t>
            </a:r>
            <a:r>
              <a:rPr lang="en-US" dirty="0" smtClean="0">
                <a:solidFill>
                  <a:prstClr val="black"/>
                </a:solidFill>
                <a:latin typeface="SourceCodePro-Regular"/>
              </a:rPr>
              <a:t>)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}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endParaRPr lang="en-US" dirty="0"/>
          </a:p>
        </p:txBody>
      </p:sp>
      <p:sp>
        <p:nvSpPr>
          <p:cNvPr id="8" name="Rounded Rectangle 7"/>
          <p:cNvSpPr/>
          <p:nvPr/>
        </p:nvSpPr>
        <p:spPr>
          <a:xfrm>
            <a:off x="1355879" y="2269961"/>
            <a:ext cx="4221288" cy="603620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135983157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Code example</a:t>
            </a:r>
            <a:br>
              <a:rPr lang="en-US" dirty="0" smtClean="0"/>
            </a:br>
            <a:r>
              <a:rPr lang="en-US" sz="2800" dirty="0" smtClean="0">
                <a:solidFill>
                  <a:prstClr val="white">
                    <a:lumMod val="50000"/>
                  </a:prstClr>
                </a:solidFill>
              </a:rPr>
              <a:t>Pipeline pattern in Go!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63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883512" y="1949642"/>
            <a:ext cx="7371799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func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main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()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stage1_in :=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make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)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stage1_out :=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make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)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go </a:t>
            </a:r>
            <a:r>
              <a:rPr lang="en-US" dirty="0" err="1">
                <a:solidFill>
                  <a:srgbClr val="3B5BB5"/>
                </a:solidFill>
                <a:latin typeface="SourceCodePro-Regular"/>
              </a:rPr>
              <a:t>func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()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for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_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element :=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range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 [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4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]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{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1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2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3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4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}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    stage1_in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&lt;-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 element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}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}()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go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stage1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(stage1_in, stage1_out)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go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stage2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(stage1_out,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nil</a:t>
            </a:r>
            <a:r>
              <a:rPr lang="en-US" dirty="0" smtClean="0">
                <a:solidFill>
                  <a:prstClr val="black"/>
                </a:solidFill>
                <a:latin typeface="SourceCodePro-Regular"/>
              </a:rPr>
              <a:t>)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}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endParaRPr lang="en-US" dirty="0"/>
          </a:p>
        </p:txBody>
      </p:sp>
      <p:sp>
        <p:nvSpPr>
          <p:cNvPr id="8" name="Rounded Rectangle 7"/>
          <p:cNvSpPr/>
          <p:nvPr/>
        </p:nvSpPr>
        <p:spPr>
          <a:xfrm>
            <a:off x="1355879" y="3098305"/>
            <a:ext cx="6899432" cy="1471394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147820915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Code example</a:t>
            </a:r>
            <a:br>
              <a:rPr lang="en-US" dirty="0" smtClean="0"/>
            </a:br>
            <a:r>
              <a:rPr lang="en-US" sz="2800" dirty="0" smtClean="0">
                <a:solidFill>
                  <a:prstClr val="white">
                    <a:lumMod val="50000"/>
                  </a:prstClr>
                </a:solidFill>
              </a:rPr>
              <a:t>Pipeline pattern in Go!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64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883512" y="1949642"/>
            <a:ext cx="7371799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func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main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()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stage1_in :=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make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)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stage1_out :=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make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)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go </a:t>
            </a:r>
            <a:r>
              <a:rPr lang="en-US" dirty="0" err="1">
                <a:solidFill>
                  <a:srgbClr val="3B5BB5"/>
                </a:solidFill>
                <a:latin typeface="SourceCodePro-Regular"/>
              </a:rPr>
              <a:t>func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()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for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_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element :=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range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 [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4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]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{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1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2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3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4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}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    stage1_in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&lt;-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 element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}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}()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go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stage1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(stage1_in, stage1_out)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go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stage2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(stage1_out,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nil</a:t>
            </a:r>
            <a:r>
              <a:rPr lang="en-US" dirty="0" smtClean="0">
                <a:solidFill>
                  <a:prstClr val="black"/>
                </a:solidFill>
                <a:latin typeface="SourceCodePro-Regular"/>
              </a:rPr>
              <a:t>)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}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endParaRPr lang="en-US" dirty="0"/>
          </a:p>
        </p:txBody>
      </p:sp>
      <p:sp>
        <p:nvSpPr>
          <p:cNvPr id="8" name="Rounded Rectangle 7"/>
          <p:cNvSpPr/>
          <p:nvPr/>
        </p:nvSpPr>
        <p:spPr>
          <a:xfrm>
            <a:off x="1355879" y="4741187"/>
            <a:ext cx="4566410" cy="629245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267897636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Code example</a:t>
            </a:r>
            <a:br>
              <a:rPr lang="en-US" dirty="0" smtClean="0"/>
            </a:br>
            <a:r>
              <a:rPr lang="en-US" sz="2800" dirty="0" smtClean="0">
                <a:solidFill>
                  <a:prstClr val="white">
                    <a:lumMod val="50000"/>
                  </a:prstClr>
                </a:solidFill>
              </a:rPr>
              <a:t>Pipeline pattern in Go!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65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1684195" y="1949642"/>
            <a:ext cx="5770434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func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stage1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in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out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)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current :=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&lt;-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in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op := current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*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2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out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&lt;-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 op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}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}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func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stage2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in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out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)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current :=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&lt;-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in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fmt.Println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dirty="0">
                <a:solidFill>
                  <a:srgbClr val="409B1C"/>
                </a:solidFill>
                <a:latin typeface="SourceCodePro-Regular"/>
              </a:rPr>
              <a:t>"Value: "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current)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}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37515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Code example</a:t>
            </a:r>
            <a:br>
              <a:rPr lang="en-US" dirty="0" smtClean="0"/>
            </a:br>
            <a:r>
              <a:rPr lang="en-US" sz="2800" dirty="0" smtClean="0">
                <a:solidFill>
                  <a:prstClr val="white">
                    <a:lumMod val="50000"/>
                  </a:prstClr>
                </a:solidFill>
              </a:rPr>
              <a:t>Pipeline pattern in Go!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66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1684195" y="1949642"/>
            <a:ext cx="5770434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func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stage1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in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out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)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current :=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&lt;-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in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op := current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*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2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out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&lt;-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 op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}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}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func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stage2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in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out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)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current :=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&lt;-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in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fmt.Println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dirty="0">
                <a:solidFill>
                  <a:srgbClr val="409B1C"/>
                </a:solidFill>
                <a:latin typeface="SourceCodePro-Regular"/>
              </a:rPr>
              <a:t>"Value: "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current)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}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dirty="0"/>
          </a:p>
        </p:txBody>
      </p:sp>
      <p:sp>
        <p:nvSpPr>
          <p:cNvPr id="8" name="Rounded Rectangle 7"/>
          <p:cNvSpPr/>
          <p:nvPr/>
        </p:nvSpPr>
        <p:spPr>
          <a:xfrm>
            <a:off x="2819193" y="2533354"/>
            <a:ext cx="6057337" cy="345144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HelveticaNeueLT Com 45 Lt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6349724" y="2505742"/>
            <a:ext cx="25665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accent2"/>
                </a:solidFill>
                <a:latin typeface="HelveticaNeueLT Com 45 Lt"/>
                <a:cs typeface="HelveticaNeueLT Com 45 Lt"/>
              </a:rPr>
              <a:t>Read data from channel</a:t>
            </a:r>
            <a:endParaRPr lang="en-US" dirty="0">
              <a:solidFill>
                <a:schemeClr val="accent2"/>
              </a:solidFill>
              <a:latin typeface="HelveticaNeueLT Com 45 Lt"/>
              <a:cs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278384409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Code example</a:t>
            </a:r>
            <a:br>
              <a:rPr lang="en-US" dirty="0" smtClean="0"/>
            </a:br>
            <a:r>
              <a:rPr lang="en-US" sz="2800" dirty="0" smtClean="0">
                <a:solidFill>
                  <a:prstClr val="white">
                    <a:lumMod val="50000"/>
                  </a:prstClr>
                </a:solidFill>
              </a:rPr>
              <a:t>Pipeline pattern in Go!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67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1684195" y="1949642"/>
            <a:ext cx="5770434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func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stage1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in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out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)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current :=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&lt;-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in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op := current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*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2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out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&lt;-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 op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}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}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func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stage2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in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out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)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current :=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&lt;-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in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fmt.Println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dirty="0">
                <a:solidFill>
                  <a:srgbClr val="409B1C"/>
                </a:solidFill>
                <a:latin typeface="SourceCodePro-Regular"/>
              </a:rPr>
              <a:t>"Value: "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current)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}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dirty="0"/>
          </a:p>
        </p:txBody>
      </p:sp>
      <p:sp>
        <p:nvSpPr>
          <p:cNvPr id="8" name="Rounded Rectangle 7"/>
          <p:cNvSpPr/>
          <p:nvPr/>
        </p:nvSpPr>
        <p:spPr>
          <a:xfrm>
            <a:off x="2819193" y="2795668"/>
            <a:ext cx="6057337" cy="345144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HelveticaNeueLT Com 45 Lt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6929534" y="2768056"/>
            <a:ext cx="19763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accent2"/>
                </a:solidFill>
                <a:latin typeface="HelveticaNeueLT Com 45 Lt"/>
                <a:cs typeface="HelveticaNeueLT Com 45 Lt"/>
              </a:rPr>
              <a:t>Perform operation</a:t>
            </a:r>
            <a:endParaRPr lang="en-US" dirty="0">
              <a:solidFill>
                <a:schemeClr val="accent2"/>
              </a:solidFill>
              <a:latin typeface="HelveticaNeueLT Com 45 Lt"/>
              <a:cs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268912774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Code example</a:t>
            </a:r>
            <a:br>
              <a:rPr lang="en-US" dirty="0" smtClean="0"/>
            </a:br>
            <a:r>
              <a:rPr lang="en-US" sz="2800" dirty="0" smtClean="0">
                <a:solidFill>
                  <a:prstClr val="white">
                    <a:lumMod val="50000"/>
                  </a:prstClr>
                </a:solidFill>
              </a:rPr>
              <a:t>Pipeline pattern in Go!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68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1684195" y="1949642"/>
            <a:ext cx="5770434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func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stage1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in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out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)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current :=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&lt;-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in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op := current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*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2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out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&lt;-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 op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}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}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func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stage2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in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out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)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current :=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&lt;-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in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fmt.Println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dirty="0">
                <a:solidFill>
                  <a:srgbClr val="409B1C"/>
                </a:solidFill>
                <a:latin typeface="SourceCodePro-Regular"/>
              </a:rPr>
              <a:t>"Value: "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current)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}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dirty="0"/>
          </a:p>
        </p:txBody>
      </p:sp>
      <p:sp>
        <p:nvSpPr>
          <p:cNvPr id="8" name="Rounded Rectangle 7"/>
          <p:cNvSpPr/>
          <p:nvPr/>
        </p:nvSpPr>
        <p:spPr>
          <a:xfrm>
            <a:off x="2819193" y="3071788"/>
            <a:ext cx="6057337" cy="345144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HelveticaNeueLT Com 45 Lt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5355764" y="3044176"/>
            <a:ext cx="35582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accent2"/>
                </a:solidFill>
                <a:latin typeface="HelveticaNeueLT Com 45 Lt"/>
                <a:cs typeface="HelveticaNeueLT Com 45 Lt"/>
              </a:rPr>
              <a:t>Send data to next stage’s channel</a:t>
            </a:r>
            <a:endParaRPr lang="en-US" dirty="0">
              <a:solidFill>
                <a:schemeClr val="accent2"/>
              </a:solidFill>
              <a:latin typeface="HelveticaNeueLT Com 45 Lt"/>
              <a:cs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296503239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Code example</a:t>
            </a:r>
            <a:br>
              <a:rPr lang="en-US" dirty="0" smtClean="0"/>
            </a:br>
            <a:r>
              <a:rPr lang="en-US" sz="2800" dirty="0" smtClean="0">
                <a:solidFill>
                  <a:prstClr val="white">
                    <a:lumMod val="50000"/>
                  </a:prstClr>
                </a:solidFill>
              </a:rPr>
              <a:t>Pipeline pattern in Java…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69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606869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7</a:t>
            </a:fld>
            <a:endParaRPr lang="en-US"/>
          </a:p>
        </p:txBody>
      </p:sp>
      <p:pic>
        <p:nvPicPr>
          <p:cNvPr id="13" name="Picture 12" descr="ZynqPlatformAnwendung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4418"/>
          <a:stretch/>
        </p:blipFill>
        <p:spPr>
          <a:xfrm>
            <a:off x="226800" y="327600"/>
            <a:ext cx="8666391" cy="2053847"/>
          </a:xfrm>
          <a:prstGeom prst="rect">
            <a:avLst/>
          </a:prstGeom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5781" y="1600200"/>
            <a:ext cx="8432438" cy="4525963"/>
          </a:xfrm>
        </p:spPr>
        <p:txBody>
          <a:bodyPr/>
          <a:lstStyle/>
          <a:p>
            <a:endParaRPr lang="en-US" dirty="0" smtClean="0"/>
          </a:p>
          <a:p>
            <a:r>
              <a:rPr lang="en-US" dirty="0" smtClean="0"/>
              <a:t>Current state: mix of different technologies</a:t>
            </a:r>
          </a:p>
          <a:p>
            <a:pPr lvl="1"/>
            <a:r>
              <a:rPr lang="en-US" dirty="0" smtClean="0"/>
              <a:t>Java on Android</a:t>
            </a:r>
          </a:p>
          <a:p>
            <a:pPr lvl="1"/>
            <a:r>
              <a:rPr lang="en-US" dirty="0" smtClean="0"/>
              <a:t>C on Linux parallel to RTL/FPGA</a:t>
            </a:r>
            <a:endParaRPr lang="en-US" dirty="0"/>
          </a:p>
          <a:p>
            <a:r>
              <a:rPr lang="en-US" dirty="0" smtClean="0"/>
              <a:t>Goals:</a:t>
            </a:r>
          </a:p>
          <a:p>
            <a:pPr lvl="1"/>
            <a:r>
              <a:rPr lang="en-US" dirty="0" smtClean="0"/>
              <a:t>technological unification of the platform</a:t>
            </a:r>
          </a:p>
          <a:p>
            <a:pPr lvl="1"/>
            <a:r>
              <a:rPr lang="en-US" dirty="0"/>
              <a:t>p</a:t>
            </a:r>
            <a:r>
              <a:rPr lang="en-US" dirty="0" smtClean="0"/>
              <a:t>arallelization of tasks to improve throughput</a:t>
            </a:r>
          </a:p>
        </p:txBody>
      </p:sp>
    </p:spTree>
    <p:extLst>
      <p:ext uri="{BB962C8B-B14F-4D97-AF65-F5344CB8AC3E}">
        <p14:creationId xmlns:p14="http://schemas.microsoft.com/office/powerpoint/2010/main" val="19629141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Code example</a:t>
            </a:r>
            <a:br>
              <a:rPr lang="en-US" dirty="0" smtClean="0"/>
            </a:br>
            <a:r>
              <a:rPr lang="en-US" sz="2800" dirty="0" smtClean="0">
                <a:solidFill>
                  <a:prstClr val="white">
                    <a:lumMod val="50000"/>
                  </a:prstClr>
                </a:solidFill>
              </a:rPr>
              <a:t>Pipeline pattern in Java…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70</a:t>
            </a:fld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188528" y="1827722"/>
            <a:ext cx="4572000" cy="3862595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import </a:t>
            </a:r>
            <a:r>
              <a:rPr lang="en-US" sz="700" dirty="0" err="1">
                <a:solidFill>
                  <a:srgbClr val="FF7800"/>
                </a:solidFill>
                <a:latin typeface="SourceCodePro-Regular"/>
              </a:rPr>
              <a:t>java.util.ArrayList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;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import </a:t>
            </a:r>
            <a:r>
              <a:rPr lang="en-US" sz="700" dirty="0" err="1">
                <a:solidFill>
                  <a:srgbClr val="FF7800"/>
                </a:solidFill>
                <a:latin typeface="SourceCodePro-Regular"/>
              </a:rPr>
              <a:t>java.util.List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;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public interface </a:t>
            </a:r>
            <a:r>
              <a:rPr lang="en-US" sz="700" dirty="0">
                <a:solidFill>
                  <a:srgbClr val="3B5BB5"/>
                </a:solidFill>
                <a:latin typeface="SourceCodePro-Regular"/>
              </a:rPr>
              <a:t>Pipeline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extends </a:t>
            </a:r>
            <a:r>
              <a:rPr lang="en-US" sz="700" dirty="0">
                <a:solidFill>
                  <a:srgbClr val="3B5BB5"/>
                </a:solidFill>
                <a:latin typeface="SourceCodePro-Regular"/>
              </a:rPr>
              <a:t>Stage 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{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public void </a:t>
            </a:r>
            <a:r>
              <a:rPr lang="en-US" sz="700" dirty="0" err="1">
                <a:solidFill>
                  <a:srgbClr val="3B5BB5"/>
                </a:solidFill>
                <a:latin typeface="SourceCodePro-Regular"/>
              </a:rPr>
              <a:t>addStage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(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Stage 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stage);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public void </a:t>
            </a:r>
            <a:r>
              <a:rPr lang="en-US" sz="700" dirty="0" err="1">
                <a:solidFill>
                  <a:srgbClr val="3B5BB5"/>
                </a:solidFill>
                <a:latin typeface="SourceCodePro-Regular"/>
              </a:rPr>
              <a:t>addErrorStage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(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Stage 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stage);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public void </a:t>
            </a:r>
            <a:r>
              <a:rPr lang="en-US" sz="700" dirty="0" err="1">
                <a:solidFill>
                  <a:srgbClr val="3B5BB5"/>
                </a:solidFill>
                <a:latin typeface="SourceCodePro-Regular"/>
              </a:rPr>
              <a:t>addFinalStage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(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Stage 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stage);        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}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public interface </a:t>
            </a:r>
            <a:r>
              <a:rPr lang="en-US" sz="700" dirty="0" err="1">
                <a:solidFill>
                  <a:srgbClr val="3B5BB5"/>
                </a:solidFill>
                <a:latin typeface="SourceCodePro-Regular"/>
              </a:rPr>
              <a:t>PipelineContext</a:t>
            </a:r>
            <a:r>
              <a:rPr lang="en-US" sz="700" dirty="0">
                <a:solidFill>
                  <a:srgbClr val="3B5BB5"/>
                </a:solidFill>
                <a:latin typeface="SourceCodePro-Regular"/>
              </a:rPr>
              <a:t> 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{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public List&lt;Error&gt; </a:t>
            </a:r>
            <a:r>
              <a:rPr lang="en-US" sz="700" dirty="0" err="1">
                <a:solidFill>
                  <a:srgbClr val="3B5BB5"/>
                </a:solidFill>
                <a:latin typeface="SourceCodePro-Regular"/>
              </a:rPr>
              <a:t>getErrors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();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}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public class </a:t>
            </a:r>
            <a:r>
              <a:rPr lang="en-US" sz="700" dirty="0" err="1">
                <a:solidFill>
                  <a:srgbClr val="3B5BB5"/>
                </a:solidFill>
                <a:latin typeface="SourceCodePro-Regular"/>
              </a:rPr>
              <a:t>PipelineContextAdaptor</a:t>
            </a:r>
            <a:r>
              <a:rPr lang="en-US" sz="700" dirty="0">
                <a:solidFill>
                  <a:srgbClr val="3B5BB5"/>
                </a:solidFill>
                <a:latin typeface="SourceCodePro-Regular"/>
              </a:rPr>
              <a:t>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implements </a:t>
            </a:r>
            <a:r>
              <a:rPr lang="en-US" sz="700" dirty="0" err="1">
                <a:solidFill>
                  <a:srgbClr val="3B5BB5"/>
                </a:solidFill>
                <a:latin typeface="SourceCodePro-Regular"/>
              </a:rPr>
              <a:t>PipelineContext</a:t>
            </a:r>
            <a:r>
              <a:rPr lang="en-US" sz="700" dirty="0">
                <a:solidFill>
                  <a:srgbClr val="3B5BB5"/>
                </a:solidFill>
                <a:latin typeface="SourceCodePro-Regular"/>
              </a:rPr>
              <a:t> 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{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private List&lt;Error&gt; 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m_errors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= new </a:t>
            </a:r>
            <a:r>
              <a:rPr lang="en-US" sz="700" dirty="0" err="1">
                <a:solidFill>
                  <a:srgbClr val="FF7800"/>
                </a:solidFill>
                <a:latin typeface="SourceCodePro-Regular"/>
              </a:rPr>
              <a:t>ArrayList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&lt;Error&gt;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();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public List&lt;Error&gt; </a:t>
            </a:r>
            <a:r>
              <a:rPr lang="en-US" sz="700" dirty="0" err="1">
                <a:solidFill>
                  <a:srgbClr val="3B5BB5"/>
                </a:solidFill>
                <a:latin typeface="SourceCodePro-Regular"/>
              </a:rPr>
              <a:t>getErrors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() {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return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m_errors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;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}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public void </a:t>
            </a:r>
            <a:r>
              <a:rPr lang="en-US" sz="700" dirty="0" err="1">
                <a:solidFill>
                  <a:srgbClr val="3B5BB5"/>
                </a:solidFill>
                <a:latin typeface="SourceCodePro-Regular"/>
              </a:rPr>
              <a:t>addError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(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Error 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e){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m_errors</a:t>
            </a:r>
            <a:r>
              <a:rPr lang="en-US" sz="700" dirty="0" err="1">
                <a:solidFill>
                  <a:srgbClr val="FF7800"/>
                </a:solidFill>
                <a:latin typeface="SourceCodePro-Regular"/>
              </a:rPr>
              <a:t>.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add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(e);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}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 smtClean="0">
                <a:solidFill>
                  <a:prstClr val="black"/>
                </a:solidFill>
                <a:latin typeface="SourceCodePro-Regular"/>
              </a:rPr>
              <a:t>}</a:t>
            </a:r>
          </a:p>
          <a:p>
            <a:endParaRPr lang="en-US" sz="700" dirty="0">
              <a:solidFill>
                <a:prstClr val="black"/>
              </a:solidFill>
              <a:latin typeface="SourceCodePro-Regular"/>
            </a:endParaRPr>
          </a:p>
          <a:p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public interface </a:t>
            </a:r>
            <a:r>
              <a:rPr lang="en-US" sz="700" dirty="0">
                <a:solidFill>
                  <a:srgbClr val="3B5BB5"/>
                </a:solidFill>
                <a:latin typeface="SourceCodePro-Regular"/>
              </a:rPr>
              <a:t>Stage 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{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public void </a:t>
            </a:r>
            <a:r>
              <a:rPr lang="en-US" sz="700" dirty="0">
                <a:solidFill>
                  <a:srgbClr val="3B5BB5"/>
                </a:solidFill>
                <a:latin typeface="SourceCodePro-Regular"/>
              </a:rPr>
              <a:t>execute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(</a:t>
            </a:r>
            <a:r>
              <a:rPr lang="en-US" sz="700" dirty="0" err="1">
                <a:solidFill>
                  <a:srgbClr val="FF7800"/>
                </a:solidFill>
                <a:latin typeface="SourceCodePro-Regular"/>
              </a:rPr>
              <a:t>PipelineContext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context);        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}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endParaRPr lang="en-US" sz="700" dirty="0"/>
          </a:p>
        </p:txBody>
      </p:sp>
      <p:sp>
        <p:nvSpPr>
          <p:cNvPr id="7" name="Rectangle 6"/>
          <p:cNvSpPr/>
          <p:nvPr/>
        </p:nvSpPr>
        <p:spPr>
          <a:xfrm>
            <a:off x="4017863" y="1827722"/>
            <a:ext cx="4933791" cy="493981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public class </a:t>
            </a:r>
            <a:r>
              <a:rPr lang="en-US" sz="700" dirty="0" err="1">
                <a:solidFill>
                  <a:srgbClr val="3B5BB5"/>
                </a:solidFill>
                <a:latin typeface="SourceCodePro-Regular"/>
              </a:rPr>
              <a:t>SequentialPipeline</a:t>
            </a:r>
            <a:r>
              <a:rPr lang="en-US" sz="700" dirty="0">
                <a:solidFill>
                  <a:srgbClr val="3B5BB5"/>
                </a:solidFill>
                <a:latin typeface="SourceCodePro-Regular"/>
              </a:rPr>
              <a:t>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implements </a:t>
            </a:r>
            <a:r>
              <a:rPr lang="en-US" sz="700" dirty="0">
                <a:solidFill>
                  <a:srgbClr val="3B5BB5"/>
                </a:solidFill>
                <a:latin typeface="SourceCodePro-Regular"/>
              </a:rPr>
              <a:t>Pipeline 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{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private List&lt;Stage&gt; 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m_stages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= new </a:t>
            </a:r>
            <a:r>
              <a:rPr lang="en-US" sz="700" dirty="0" err="1">
                <a:solidFill>
                  <a:srgbClr val="FF7800"/>
                </a:solidFill>
                <a:latin typeface="SourceCodePro-Regular"/>
              </a:rPr>
              <a:t>ArrayList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&lt;Stage&gt;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();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private List&lt;Stage&gt;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m_errorStages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= new </a:t>
            </a:r>
            <a:r>
              <a:rPr lang="en-US" sz="700" dirty="0" err="1">
                <a:solidFill>
                  <a:srgbClr val="FF7800"/>
                </a:solidFill>
                <a:latin typeface="SourceCodePro-Regular"/>
              </a:rPr>
              <a:t>ArrayList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&lt;Stage&gt;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();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private List&lt;Stage&gt;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m_finalStages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= new </a:t>
            </a:r>
            <a:r>
              <a:rPr lang="en-US" sz="700" dirty="0" err="1">
                <a:solidFill>
                  <a:srgbClr val="FF7800"/>
                </a:solidFill>
                <a:latin typeface="SourceCodePro-Regular"/>
              </a:rPr>
              <a:t>ArrayList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&lt;Stage&gt;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();     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public void </a:t>
            </a:r>
            <a:r>
              <a:rPr lang="en-US" sz="700" dirty="0" err="1">
                <a:solidFill>
                  <a:srgbClr val="3B5BB5"/>
                </a:solidFill>
                <a:latin typeface="SourceCodePro-Regular"/>
              </a:rPr>
              <a:t>addStage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Stage 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stage) {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m_stages</a:t>
            </a:r>
            <a:r>
              <a:rPr lang="en-US" sz="700" dirty="0" err="1">
                <a:solidFill>
                  <a:srgbClr val="FF7800"/>
                </a:solidFill>
                <a:latin typeface="SourceCodePro-Regular"/>
              </a:rPr>
              <a:t>.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add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(stage);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}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public void </a:t>
            </a:r>
            <a:r>
              <a:rPr lang="en-US" sz="700" dirty="0" err="1">
                <a:solidFill>
                  <a:srgbClr val="3B5BB5"/>
                </a:solidFill>
                <a:latin typeface="SourceCodePro-Regular"/>
              </a:rPr>
              <a:t>addErrorStage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Stage 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stage) {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m_errorStages</a:t>
            </a:r>
            <a:r>
              <a:rPr lang="en-US" sz="700" dirty="0" err="1">
                <a:solidFill>
                  <a:srgbClr val="FF7800"/>
                </a:solidFill>
                <a:latin typeface="SourceCodePro-Regular"/>
              </a:rPr>
              <a:t>.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add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(stage);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}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public void </a:t>
            </a:r>
            <a:r>
              <a:rPr lang="en-US" sz="700" dirty="0" err="1">
                <a:solidFill>
                  <a:srgbClr val="3B5BB5"/>
                </a:solidFill>
                <a:latin typeface="SourceCodePro-Regular"/>
              </a:rPr>
              <a:t>addFinalStage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Stage 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stage) {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m_finalStages</a:t>
            </a:r>
            <a:r>
              <a:rPr lang="en-US" sz="700" dirty="0" err="1">
                <a:solidFill>
                  <a:srgbClr val="FF7800"/>
                </a:solidFill>
                <a:latin typeface="SourceCodePro-Regular"/>
              </a:rPr>
              <a:t>.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add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(stage);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}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public void </a:t>
            </a:r>
            <a:r>
              <a:rPr lang="en-US" sz="700" dirty="0">
                <a:solidFill>
                  <a:srgbClr val="3B5BB5"/>
                </a:solidFill>
                <a:latin typeface="SourceCodePro-Regular"/>
              </a:rPr>
              <a:t>execute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sz="700" dirty="0" err="1">
                <a:solidFill>
                  <a:srgbClr val="FF7800"/>
                </a:solidFill>
                <a:latin typeface="SourceCodePro-Regular"/>
              </a:rPr>
              <a:t>PipelineContext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context) {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(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Stage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stage</a:t>
            </a:r>
            <a:r>
              <a:rPr lang="en-US" sz="700" dirty="0" err="1">
                <a:solidFill>
                  <a:srgbClr val="FF7800"/>
                </a:solidFill>
                <a:latin typeface="SourceCodePro-Regular"/>
              </a:rPr>
              <a:t>: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m_stages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){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        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        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stage</a:t>
            </a:r>
            <a:r>
              <a:rPr lang="en-US" sz="700" dirty="0" err="1">
                <a:solidFill>
                  <a:srgbClr val="FF7800"/>
                </a:solidFill>
                <a:latin typeface="SourceCodePro-Regular"/>
              </a:rPr>
              <a:t>.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execute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(context);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        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       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if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(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context</a:t>
            </a:r>
            <a:r>
              <a:rPr lang="en-US" sz="700" dirty="0" err="1">
                <a:solidFill>
                  <a:srgbClr val="FF7800"/>
                </a:solidFill>
                <a:latin typeface="SourceCodePro-Regular"/>
              </a:rPr>
              <a:t>.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getErrors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()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!= </a:t>
            </a:r>
            <a:r>
              <a:rPr lang="en-US" sz="700" dirty="0">
                <a:solidFill>
                  <a:srgbClr val="3B5BB5"/>
                </a:solidFill>
                <a:latin typeface="SourceCodePro-Regular"/>
              </a:rPr>
              <a:t>null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&amp;&amp; !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context</a:t>
            </a:r>
            <a:r>
              <a:rPr lang="en-US" sz="700" dirty="0" err="1">
                <a:solidFill>
                  <a:srgbClr val="FF7800"/>
                </a:solidFill>
                <a:latin typeface="SourceCodePro-Regular"/>
              </a:rPr>
              <a:t>.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getErrors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()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.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isEmpty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sz="700" dirty="0" smtClean="0">
                <a:solidFill>
                  <a:prstClr val="black"/>
                </a:solidFill>
                <a:latin typeface="SourceCodePro-Regular"/>
              </a:rPr>
              <a:t>){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               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break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;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        }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}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if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(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context</a:t>
            </a:r>
            <a:r>
              <a:rPr lang="en-US" sz="700" dirty="0" err="1">
                <a:solidFill>
                  <a:srgbClr val="FF7800"/>
                </a:solidFill>
                <a:latin typeface="SourceCodePro-Regular"/>
              </a:rPr>
              <a:t>.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getErrors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()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!= </a:t>
            </a:r>
            <a:r>
              <a:rPr lang="en-US" sz="700" dirty="0">
                <a:solidFill>
                  <a:srgbClr val="3B5BB5"/>
                </a:solidFill>
                <a:latin typeface="SourceCodePro-Regular"/>
              </a:rPr>
              <a:t>null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&amp;&amp; !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context</a:t>
            </a:r>
            <a:r>
              <a:rPr lang="en-US" sz="700" dirty="0" err="1">
                <a:solidFill>
                  <a:srgbClr val="FF7800"/>
                </a:solidFill>
                <a:latin typeface="SourceCodePro-Regular"/>
              </a:rPr>
              <a:t>.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getErrors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()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.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isEmpty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()){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       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(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Stage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errorStage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: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m_errorStages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){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                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errorStage</a:t>
            </a:r>
            <a:r>
              <a:rPr lang="en-US" sz="700" dirty="0" err="1">
                <a:solidFill>
                  <a:srgbClr val="FF7800"/>
                </a:solidFill>
                <a:latin typeface="SourceCodePro-Regular"/>
              </a:rPr>
              <a:t>.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execute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(context);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        }                       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}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(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Stage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finalStage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: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m_finalStages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){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        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finalStage</a:t>
            </a:r>
            <a:r>
              <a:rPr lang="en-US" sz="700" dirty="0" err="1">
                <a:solidFill>
                  <a:srgbClr val="FF7800"/>
                </a:solidFill>
                <a:latin typeface="SourceCodePro-Regular"/>
              </a:rPr>
              <a:t>.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execute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(context);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}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}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 smtClean="0">
                <a:solidFill>
                  <a:prstClr val="black"/>
                </a:solidFill>
                <a:latin typeface="SourceCodePro-Regular"/>
              </a:rPr>
              <a:t>}</a:t>
            </a:r>
            <a:endParaRPr lang="en-US" sz="700" dirty="0"/>
          </a:p>
        </p:txBody>
      </p:sp>
    </p:spTree>
    <p:extLst>
      <p:ext uri="{BB962C8B-B14F-4D97-AF65-F5344CB8AC3E}">
        <p14:creationId xmlns:p14="http://schemas.microsoft.com/office/powerpoint/2010/main" val="372652392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Google Go</a:t>
            </a:r>
            <a:br>
              <a:rPr lang="en-US" dirty="0" smtClean="0"/>
            </a:br>
            <a:r>
              <a:rPr lang="en-US" sz="2800" dirty="0">
                <a:solidFill>
                  <a:prstClr val="white">
                    <a:lumMod val="50000"/>
                  </a:prstClr>
                </a:solidFill>
              </a:rPr>
              <a:t>C</a:t>
            </a:r>
            <a:r>
              <a:rPr lang="en-US" sz="2800" dirty="0" smtClean="0">
                <a:solidFill>
                  <a:prstClr val="white">
                    <a:lumMod val="50000"/>
                  </a:prstClr>
                </a:solidFill>
              </a:rPr>
              <a:t>an we use it on embedded platforms?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We’ve seen that Go</a:t>
            </a:r>
          </a:p>
          <a:p>
            <a:pPr lvl="1"/>
            <a:r>
              <a:rPr lang="en-US" dirty="0" smtClean="0"/>
              <a:t>allows for quicker development due to less boilerplate </a:t>
            </a:r>
          </a:p>
          <a:p>
            <a:pPr lvl="2"/>
            <a:r>
              <a:rPr lang="en-US" dirty="0" smtClean="0"/>
              <a:t>simple syntax – few corner cases</a:t>
            </a:r>
          </a:p>
          <a:p>
            <a:pPr lvl="2"/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71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498662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Google Go</a:t>
            </a:r>
            <a:br>
              <a:rPr lang="en-US" dirty="0" smtClean="0"/>
            </a:br>
            <a:r>
              <a:rPr lang="en-US" sz="2800" dirty="0">
                <a:solidFill>
                  <a:prstClr val="white">
                    <a:lumMod val="50000"/>
                  </a:prstClr>
                </a:solidFill>
              </a:rPr>
              <a:t>C</a:t>
            </a:r>
            <a:r>
              <a:rPr lang="en-US" sz="2800" dirty="0" smtClean="0">
                <a:solidFill>
                  <a:prstClr val="white">
                    <a:lumMod val="50000"/>
                  </a:prstClr>
                </a:solidFill>
              </a:rPr>
              <a:t>an we use it on embedded platforms?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3406" y="1600200"/>
            <a:ext cx="8637188" cy="4525963"/>
          </a:xfrm>
        </p:spPr>
        <p:txBody>
          <a:bodyPr/>
          <a:lstStyle/>
          <a:p>
            <a:r>
              <a:rPr lang="en-US" dirty="0" smtClean="0"/>
              <a:t>We’ve seen that Go</a:t>
            </a:r>
          </a:p>
          <a:p>
            <a:pPr lvl="1"/>
            <a:r>
              <a:rPr lang="en-US" dirty="0" smtClean="0"/>
              <a:t>is great for building parallel applications</a:t>
            </a:r>
          </a:p>
          <a:p>
            <a:pPr lvl="2"/>
            <a:r>
              <a:rPr lang="en-US" dirty="0"/>
              <a:t>c</a:t>
            </a:r>
            <a:r>
              <a:rPr lang="en-US" dirty="0" smtClean="0"/>
              <a:t>hannels as a language feature</a:t>
            </a:r>
          </a:p>
          <a:p>
            <a:pPr lvl="2"/>
            <a:r>
              <a:rPr lang="en-US" dirty="0"/>
              <a:t>g</a:t>
            </a:r>
            <a:r>
              <a:rPr lang="en-US" dirty="0" smtClean="0"/>
              <a:t>o-routines </a:t>
            </a:r>
            <a:r>
              <a:rPr lang="en-US" dirty="0" smtClean="0"/>
              <a:t>(lightweight threads) as a language feature</a:t>
            </a:r>
          </a:p>
          <a:p>
            <a:pPr lvl="2"/>
            <a:r>
              <a:rPr lang="en-US" dirty="0"/>
              <a:t>c</a:t>
            </a:r>
            <a:r>
              <a:rPr lang="en-US" dirty="0" smtClean="0"/>
              <a:t>ompiler/</a:t>
            </a:r>
            <a:r>
              <a:rPr lang="en-US" dirty="0"/>
              <a:t>r</a:t>
            </a:r>
            <a:r>
              <a:rPr lang="en-US" dirty="0" smtClean="0"/>
              <a:t>untime </a:t>
            </a:r>
            <a:r>
              <a:rPr lang="en-US" dirty="0" smtClean="0"/>
              <a:t>knows </a:t>
            </a:r>
            <a:r>
              <a:rPr lang="en-US" dirty="0" smtClean="0"/>
              <a:t>these features,</a:t>
            </a:r>
            <a:r>
              <a:rPr lang="en-US" b="1" dirty="0" smtClean="0"/>
              <a:t> can find errors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72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027109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Google Go</a:t>
            </a:r>
            <a:br>
              <a:rPr lang="en-US" dirty="0" smtClean="0"/>
            </a:br>
            <a:r>
              <a:rPr lang="en-US" sz="2800" dirty="0">
                <a:solidFill>
                  <a:prstClr val="white">
                    <a:lumMod val="50000"/>
                  </a:prstClr>
                </a:solidFill>
              </a:rPr>
              <a:t>C</a:t>
            </a:r>
            <a:r>
              <a:rPr lang="en-US" sz="2800" dirty="0" smtClean="0">
                <a:solidFill>
                  <a:prstClr val="white">
                    <a:lumMod val="50000"/>
                  </a:prstClr>
                </a:solidFill>
              </a:rPr>
              <a:t>an we use it on embedded platforms?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0299" y="1600200"/>
            <a:ext cx="8443402" cy="4525963"/>
          </a:xfrm>
        </p:spPr>
        <p:txBody>
          <a:bodyPr/>
          <a:lstStyle/>
          <a:p>
            <a:r>
              <a:rPr lang="en-US" dirty="0" smtClean="0"/>
              <a:t>Go Concurrency</a:t>
            </a:r>
          </a:p>
          <a:p>
            <a:pPr lvl="1"/>
            <a:r>
              <a:rPr lang="en-US" dirty="0" smtClean="0"/>
              <a:t>Straightforward implementation of the pipeline pattern</a:t>
            </a:r>
          </a:p>
          <a:p>
            <a:pPr lvl="1"/>
            <a:r>
              <a:rPr lang="en-US" dirty="0" smtClean="0"/>
              <a:t>But other concurrency patterns work great too</a:t>
            </a:r>
          </a:p>
          <a:p>
            <a:pPr lvl="2"/>
            <a:r>
              <a:rPr lang="en-US" dirty="0" smtClean="0"/>
              <a:t>Actors</a:t>
            </a:r>
          </a:p>
          <a:p>
            <a:pPr lvl="2"/>
            <a:r>
              <a:rPr lang="en-US" dirty="0" smtClean="0"/>
              <a:t>Fork/Join</a:t>
            </a:r>
          </a:p>
          <a:p>
            <a:pPr lvl="2"/>
            <a:r>
              <a:rPr lang="en-US" dirty="0" smtClean="0"/>
              <a:t>Master/Worker</a:t>
            </a: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73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220917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Google Go</a:t>
            </a:r>
            <a:br>
              <a:rPr lang="en-US" dirty="0" smtClean="0"/>
            </a:br>
            <a:r>
              <a:rPr lang="en-US" sz="2800" dirty="0">
                <a:solidFill>
                  <a:prstClr val="white">
                    <a:lumMod val="50000"/>
                  </a:prstClr>
                </a:solidFill>
              </a:rPr>
              <a:t>C</a:t>
            </a:r>
            <a:r>
              <a:rPr lang="en-US" sz="2800" dirty="0" smtClean="0">
                <a:solidFill>
                  <a:prstClr val="white">
                    <a:lumMod val="50000"/>
                  </a:prstClr>
                </a:solidFill>
              </a:rPr>
              <a:t>an we use it on embedded platforms?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But: simplicity comes at a cost</a:t>
            </a:r>
            <a:endParaRPr lang="en-US" dirty="0"/>
          </a:p>
          <a:p>
            <a:r>
              <a:rPr lang="en-US" dirty="0" smtClean="0"/>
              <a:t>Therefore, the question is</a:t>
            </a:r>
          </a:p>
          <a:p>
            <a:pPr lvl="1"/>
            <a:r>
              <a:rPr lang="en-US" dirty="0" smtClean="0"/>
              <a:t>How big is the performance impact of using Go on embedded system?</a:t>
            </a:r>
          </a:p>
          <a:p>
            <a:pPr lvl="1"/>
            <a:r>
              <a:rPr lang="en-US" dirty="0"/>
              <a:t>A</a:t>
            </a:r>
            <a:r>
              <a:rPr lang="en-US" dirty="0" smtClean="0"/>
              <a:t>nd ultimately: Do the advantages of Go outweigh said performance impact?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74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397372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Next Milestones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75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885509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Next Milestones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</p:spPr>
        <p:txBody>
          <a:bodyPr/>
          <a:lstStyle/>
          <a:p>
            <a:r>
              <a:rPr lang="en-US" dirty="0" smtClean="0"/>
              <a:t>Technological unification on Linux</a:t>
            </a:r>
          </a:p>
          <a:p>
            <a:pPr lvl="1"/>
            <a:r>
              <a:rPr lang="en-US" dirty="0" smtClean="0"/>
              <a:t>Determine if Go is a viable alternative to </a:t>
            </a:r>
            <a:r>
              <a:rPr lang="en-US" dirty="0" smtClean="0"/>
              <a:t>C</a:t>
            </a:r>
          </a:p>
          <a:p>
            <a:r>
              <a:rPr lang="en-US" dirty="0" smtClean="0"/>
              <a:t>Re-implementation of obstacle </a:t>
            </a:r>
            <a:br>
              <a:rPr lang="en-US" dirty="0" smtClean="0"/>
            </a:br>
            <a:r>
              <a:rPr lang="en-US" dirty="0" smtClean="0"/>
              <a:t>detection in Go or C</a:t>
            </a:r>
          </a:p>
          <a:p>
            <a:pPr lvl="2"/>
            <a:r>
              <a:rPr lang="en-US" dirty="0"/>
              <a:t>Pipeline Pattern and </a:t>
            </a:r>
            <a:r>
              <a:rPr lang="en-US" dirty="0" smtClean="0"/>
              <a:t>SIMD</a:t>
            </a:r>
            <a:r>
              <a:rPr lang="en-US" dirty="0"/>
              <a:t> </a:t>
            </a:r>
            <a:r>
              <a:rPr lang="en-US" dirty="0" smtClean="0"/>
              <a:t>for throughput optimization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76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047372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Big Picture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77</a:t>
            </a:fld>
            <a:endParaRPr lang="en-US"/>
          </a:p>
        </p:txBody>
      </p:sp>
      <p:pic>
        <p:nvPicPr>
          <p:cNvPr id="3" name="Picture 2" descr="BigPicture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0235" y="1417638"/>
            <a:ext cx="7785098" cy="54516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864653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Big Picture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4309537" y="1600200"/>
            <a:ext cx="4842934" cy="4525963"/>
          </a:xfrm>
        </p:spPr>
        <p:txBody>
          <a:bodyPr>
            <a:normAutofit/>
          </a:bodyPr>
          <a:lstStyle/>
          <a:p>
            <a:r>
              <a:rPr lang="en-US" sz="2800" dirty="0" smtClean="0"/>
              <a:t>Processing pipeline distributed to multiple cores</a:t>
            </a:r>
          </a:p>
          <a:p>
            <a:r>
              <a:rPr lang="en-US" sz="2800" dirty="0" smtClean="0"/>
              <a:t>Some stages use SIMD</a:t>
            </a:r>
          </a:p>
          <a:p>
            <a:r>
              <a:rPr lang="en-US" sz="2800" dirty="0" smtClean="0"/>
              <a:t>Go Runtime schedules the go-routines</a:t>
            </a:r>
            <a:endParaRPr lang="en-US" sz="28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78</a:t>
            </a:fld>
            <a:endParaRPr lang="en-US"/>
          </a:p>
        </p:txBody>
      </p:sp>
      <p:pic>
        <p:nvPicPr>
          <p:cNvPr id="3" name="Picture 2" descr="BigPicture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0540" y="2535242"/>
            <a:ext cx="4559327" cy="31927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467225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The End</a:t>
            </a:r>
            <a:endParaRPr lang="en-US" dirty="0"/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>
          <a:xfrm>
            <a:off x="1371600" y="2541966"/>
            <a:ext cx="6400800" cy="1752600"/>
          </a:xfrm>
        </p:spPr>
        <p:txBody>
          <a:bodyPr/>
          <a:lstStyle/>
          <a:p>
            <a:r>
              <a:rPr lang="en-US" dirty="0" smtClean="0"/>
              <a:t>Any questions?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79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598893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Outline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 smtClean="0"/>
              <a:t>Development Platform 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>
                <a:solidFill>
                  <a:srgbClr val="4F81BD"/>
                </a:solidFill>
              </a:rPr>
              <a:t>Parallelism Techniques</a:t>
            </a:r>
          </a:p>
          <a:p>
            <a:pPr lvl="1"/>
            <a:r>
              <a:rPr lang="en-US" dirty="0" smtClean="0">
                <a:solidFill>
                  <a:srgbClr val="4F81BD"/>
                </a:solidFill>
              </a:rPr>
              <a:t>Pipeline Pattern</a:t>
            </a:r>
          </a:p>
          <a:p>
            <a:pPr lvl="1"/>
            <a:r>
              <a:rPr lang="en-US" dirty="0"/>
              <a:t>Single Instruction – Multiple Data (SIMD</a:t>
            </a:r>
            <a:r>
              <a:rPr lang="en-US" dirty="0" smtClean="0"/>
              <a:t>)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Google Go for parallelism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926227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References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en-US" sz="1000" dirty="0" smtClean="0"/>
          </a:p>
          <a:p>
            <a:pPr marL="0" indent="0">
              <a:buNone/>
            </a:pPr>
            <a:r>
              <a:rPr lang="en-US" sz="1200" dirty="0">
                <a:latin typeface="NimbusSanL"/>
              </a:rPr>
              <a:t>FAUST Project (2013). FAUST - </a:t>
            </a:r>
            <a:r>
              <a:rPr lang="en-US" sz="1200" dirty="0" err="1">
                <a:latin typeface="NimbusSanL"/>
              </a:rPr>
              <a:t>Fahrerassistenz</a:t>
            </a:r>
            <a:r>
              <a:rPr lang="en-US" sz="1200" dirty="0">
                <a:latin typeface="NimbusSanL"/>
              </a:rPr>
              <a:t> und </a:t>
            </a:r>
            <a:r>
              <a:rPr lang="en-US" sz="1200" dirty="0" err="1">
                <a:latin typeface="NimbusSanL"/>
              </a:rPr>
              <a:t>autonome</a:t>
            </a:r>
            <a:r>
              <a:rPr lang="en-US" sz="1200" dirty="0">
                <a:latin typeface="NimbusSanL"/>
              </a:rPr>
              <a:t> </a:t>
            </a:r>
            <a:r>
              <a:rPr lang="en-US" sz="1200" dirty="0" err="1">
                <a:latin typeface="NimbusSanL"/>
              </a:rPr>
              <a:t>Systeme</a:t>
            </a:r>
            <a:r>
              <a:rPr lang="en-US" sz="1200" dirty="0">
                <a:latin typeface="NimbusSanL"/>
              </a:rPr>
              <a:t>.</a:t>
            </a:r>
            <a:br>
              <a:rPr lang="en-US" sz="1200" dirty="0">
                <a:latin typeface="NimbusSanL"/>
              </a:rPr>
            </a:br>
            <a:r>
              <a:rPr lang="en-US" sz="1200" dirty="0" smtClean="0">
                <a:latin typeface="NimbusSanL"/>
              </a:rPr>
              <a:t>	</a:t>
            </a:r>
            <a:r>
              <a:rPr lang="en-US" sz="1200" b="1" dirty="0" smtClean="0">
                <a:latin typeface="NimbusSanL"/>
              </a:rPr>
              <a:t>URL</a:t>
            </a:r>
            <a:r>
              <a:rPr lang="en-US" sz="1200" b="1" dirty="0">
                <a:latin typeface="NimbusSanL"/>
              </a:rPr>
              <a:t>: </a:t>
            </a:r>
            <a:r>
              <a:rPr lang="en-US" sz="1200" dirty="0">
                <a:latin typeface="CMTT10"/>
              </a:rPr>
              <a:t>http://</a:t>
            </a:r>
            <a:r>
              <a:rPr lang="en-US" sz="1200" dirty="0" err="1">
                <a:latin typeface="CMTT10"/>
              </a:rPr>
              <a:t>faust.informatik.haw-hamburg.de</a:t>
            </a:r>
            <a:r>
              <a:rPr lang="en-US" sz="1200" dirty="0">
                <a:latin typeface="CMTT10"/>
              </a:rPr>
              <a:t> </a:t>
            </a:r>
            <a:r>
              <a:rPr lang="en-US" sz="1200" dirty="0">
                <a:latin typeface="NimbusSanL"/>
              </a:rPr>
              <a:t>(last accessed: 2013-05-07) </a:t>
            </a:r>
            <a:endParaRPr lang="en-US" sz="1200" dirty="0" smtClean="0">
              <a:latin typeface="NimbusSanL"/>
            </a:endParaRPr>
          </a:p>
          <a:p>
            <a:pPr marL="0" indent="0">
              <a:buNone/>
            </a:pPr>
            <a:endParaRPr lang="en-US" sz="1200" dirty="0"/>
          </a:p>
          <a:p>
            <a:pPr marL="0" indent="0">
              <a:buNone/>
            </a:pPr>
            <a:r>
              <a:rPr lang="en-US" sz="1200" dirty="0" err="1">
                <a:latin typeface="NimbusSanL"/>
              </a:rPr>
              <a:t>Kejariwal</a:t>
            </a:r>
            <a:r>
              <a:rPr lang="en-US" sz="1200" dirty="0">
                <a:latin typeface="NimbusSanL"/>
              </a:rPr>
              <a:t>, A., </a:t>
            </a:r>
            <a:r>
              <a:rPr lang="en-US" sz="1200" dirty="0" err="1">
                <a:latin typeface="NimbusSanL"/>
              </a:rPr>
              <a:t>Veidenbaum</a:t>
            </a:r>
            <a:r>
              <a:rPr lang="en-US" sz="1200" dirty="0">
                <a:latin typeface="NimbusSanL"/>
              </a:rPr>
              <a:t>, A. V., </a:t>
            </a:r>
            <a:r>
              <a:rPr lang="en-US" sz="1200" dirty="0" err="1">
                <a:latin typeface="NimbusSanL"/>
              </a:rPr>
              <a:t>Nicolau</a:t>
            </a:r>
            <a:r>
              <a:rPr lang="en-US" sz="1200" dirty="0">
                <a:latin typeface="NimbusSanL"/>
              </a:rPr>
              <a:t>, A., </a:t>
            </a:r>
            <a:r>
              <a:rPr lang="en-US" sz="1200" dirty="0" err="1">
                <a:latin typeface="NimbusSanL"/>
              </a:rPr>
              <a:t>Girkar</a:t>
            </a:r>
            <a:r>
              <a:rPr lang="en-US" sz="1200" dirty="0">
                <a:latin typeface="NimbusSanL"/>
              </a:rPr>
              <a:t>, M., </a:t>
            </a:r>
            <a:r>
              <a:rPr lang="en-US" sz="1200" dirty="0" err="1">
                <a:latin typeface="NimbusSanL"/>
              </a:rPr>
              <a:t>Tian</a:t>
            </a:r>
            <a:r>
              <a:rPr lang="en-US" sz="1200" dirty="0">
                <a:latin typeface="NimbusSanL"/>
              </a:rPr>
              <a:t>, X. and Saito, H. (2009). On the exploitation of loop-level parallelism in embedded applications, </a:t>
            </a:r>
            <a:r>
              <a:rPr lang="en-US" sz="1200" i="1" dirty="0">
                <a:latin typeface="NimbusSanL"/>
              </a:rPr>
              <a:t>ACM </a:t>
            </a:r>
            <a:r>
              <a:rPr lang="en-US" sz="1200" i="1" dirty="0" err="1">
                <a:latin typeface="NimbusSanL"/>
              </a:rPr>
              <a:t>Transac</a:t>
            </a:r>
            <a:r>
              <a:rPr lang="en-US" sz="1200" i="1" dirty="0">
                <a:latin typeface="NimbusSanL"/>
              </a:rPr>
              <a:t>- </a:t>
            </a:r>
            <a:r>
              <a:rPr lang="en-US" sz="1200" i="1" dirty="0" err="1">
                <a:latin typeface="NimbusSanL"/>
              </a:rPr>
              <a:t>tions</a:t>
            </a:r>
            <a:r>
              <a:rPr lang="en-US" sz="1200" i="1" dirty="0">
                <a:latin typeface="NimbusSanL"/>
              </a:rPr>
              <a:t> on Embedded Computing Systems </a:t>
            </a:r>
            <a:r>
              <a:rPr lang="en-US" sz="1200" b="1" dirty="0">
                <a:latin typeface="NimbusSanL"/>
              </a:rPr>
              <a:t>8</a:t>
            </a:r>
            <a:r>
              <a:rPr lang="en-US" sz="1200" dirty="0">
                <a:latin typeface="NimbusSanL"/>
              </a:rPr>
              <a:t>(2): 1–34. ISSN: 15399087.</a:t>
            </a:r>
            <a:br>
              <a:rPr lang="en-US" sz="1200" dirty="0">
                <a:latin typeface="NimbusSanL"/>
              </a:rPr>
            </a:br>
            <a:r>
              <a:rPr lang="en-US" sz="1200" dirty="0" smtClean="0">
                <a:latin typeface="NimbusSanL"/>
              </a:rPr>
              <a:t>	</a:t>
            </a:r>
            <a:r>
              <a:rPr lang="en-US" sz="1200" b="1" dirty="0" smtClean="0">
                <a:latin typeface="NimbusSanL"/>
              </a:rPr>
              <a:t>URL</a:t>
            </a:r>
            <a:r>
              <a:rPr lang="en-US" sz="1200" b="1" dirty="0">
                <a:latin typeface="NimbusSanL"/>
              </a:rPr>
              <a:t>: </a:t>
            </a:r>
            <a:r>
              <a:rPr lang="en-US" sz="1200" dirty="0">
                <a:latin typeface="CMTT10"/>
              </a:rPr>
              <a:t>http://</a:t>
            </a:r>
            <a:r>
              <a:rPr lang="en-US" sz="1200" dirty="0" err="1">
                <a:latin typeface="CMTT10"/>
              </a:rPr>
              <a:t>portal.acm.org</a:t>
            </a:r>
            <a:r>
              <a:rPr lang="en-US" sz="1200" dirty="0">
                <a:latin typeface="CMTT10"/>
              </a:rPr>
              <a:t>/</a:t>
            </a:r>
            <a:r>
              <a:rPr lang="en-US" sz="1200" dirty="0" err="1">
                <a:latin typeface="CMTT10"/>
              </a:rPr>
              <a:t>citation.cfm?doid</a:t>
            </a:r>
            <a:r>
              <a:rPr lang="en-US" sz="1200" dirty="0">
                <a:latin typeface="CMTT10"/>
              </a:rPr>
              <a:t>=1457255.1457257 </a:t>
            </a:r>
            <a:endParaRPr lang="en-US" sz="1200" dirty="0" smtClean="0">
              <a:latin typeface="CMTT10"/>
            </a:endParaRPr>
          </a:p>
          <a:p>
            <a:pPr marL="0" indent="0">
              <a:buNone/>
            </a:pPr>
            <a:endParaRPr lang="en-US" sz="1200" dirty="0"/>
          </a:p>
          <a:p>
            <a:pPr marL="0" indent="0">
              <a:buNone/>
            </a:pPr>
            <a:r>
              <a:rPr lang="en-US" sz="1200" dirty="0">
                <a:latin typeface="NimbusSanL"/>
              </a:rPr>
              <a:t>Mattson, T. G., Sanders, B. A. and </a:t>
            </a:r>
            <a:r>
              <a:rPr lang="en-US" sz="1200" dirty="0" err="1">
                <a:latin typeface="NimbusSanL"/>
              </a:rPr>
              <a:t>Massingill</a:t>
            </a:r>
            <a:r>
              <a:rPr lang="en-US" sz="1200" dirty="0">
                <a:latin typeface="NimbusSanL"/>
              </a:rPr>
              <a:t>, B. L. (2010). </a:t>
            </a:r>
            <a:r>
              <a:rPr lang="en-US" sz="1200" i="1" dirty="0">
                <a:latin typeface="NimbusSanL"/>
              </a:rPr>
              <a:t>Patterns for Parallel Pro- </a:t>
            </a:r>
            <a:r>
              <a:rPr lang="en-US" sz="1200" i="1" dirty="0" err="1">
                <a:latin typeface="NimbusSanL"/>
              </a:rPr>
              <a:t>gramming</a:t>
            </a:r>
            <a:r>
              <a:rPr lang="en-US" sz="1200" dirty="0">
                <a:latin typeface="NimbusSanL"/>
              </a:rPr>
              <a:t>, 6th </a:t>
            </a:r>
            <a:r>
              <a:rPr lang="en-US" sz="1200" dirty="0" err="1">
                <a:latin typeface="NimbusSanL"/>
              </a:rPr>
              <a:t>edn</a:t>
            </a:r>
            <a:r>
              <a:rPr lang="en-US" sz="1200" dirty="0">
                <a:latin typeface="NimbusSanL"/>
              </a:rPr>
              <a:t>, Addison-Wesley, Westford, Massachusetts. ISBN: 0-321-22811- 1. </a:t>
            </a:r>
            <a:endParaRPr lang="en-US" sz="1200" dirty="0" smtClean="0">
              <a:latin typeface="NimbusSanL"/>
            </a:endParaRPr>
          </a:p>
          <a:p>
            <a:pPr marL="0" indent="0">
              <a:buNone/>
            </a:pPr>
            <a:endParaRPr lang="en-US" sz="1200" dirty="0"/>
          </a:p>
          <a:p>
            <a:pPr marL="0" indent="0">
              <a:buNone/>
            </a:pPr>
            <a:r>
              <a:rPr lang="en-US" sz="1200" dirty="0">
                <a:latin typeface="NimbusSanL"/>
              </a:rPr>
              <a:t>Pike, R. (2012). Go at Google, </a:t>
            </a:r>
            <a:r>
              <a:rPr lang="en-US" sz="1200" i="1" dirty="0">
                <a:latin typeface="NimbusSanL"/>
              </a:rPr>
              <a:t>Proceedings of the 3rd annual conference on Systems, programming, and applications: software for humanity - SPLASH ’12 </a:t>
            </a:r>
            <a:r>
              <a:rPr lang="en-US" sz="1200" dirty="0">
                <a:latin typeface="NimbusSanL"/>
              </a:rPr>
              <a:t>p. 5</a:t>
            </a:r>
            <a:r>
              <a:rPr lang="en-US" sz="1200" dirty="0" smtClean="0">
                <a:latin typeface="NimbusSanL"/>
              </a:rPr>
              <a:t>.</a:t>
            </a:r>
            <a:r>
              <a:rPr lang="en-US" sz="1200" dirty="0">
                <a:latin typeface="NimbusSanL"/>
              </a:rPr>
              <a:t/>
            </a:r>
            <a:br>
              <a:rPr lang="en-US" sz="1200" dirty="0">
                <a:latin typeface="NimbusSanL"/>
              </a:rPr>
            </a:br>
            <a:r>
              <a:rPr lang="en-US" sz="1200" dirty="0" smtClean="0">
                <a:latin typeface="NimbusSanL"/>
              </a:rPr>
              <a:t>	</a:t>
            </a:r>
            <a:r>
              <a:rPr lang="en-US" sz="1200" b="1" dirty="0" smtClean="0">
                <a:latin typeface="NimbusSanL"/>
              </a:rPr>
              <a:t>URL</a:t>
            </a:r>
            <a:r>
              <a:rPr lang="en-US" sz="1200" b="1" dirty="0">
                <a:latin typeface="NimbusSanL"/>
              </a:rPr>
              <a:t>: </a:t>
            </a:r>
            <a:r>
              <a:rPr lang="en-US" sz="1200" dirty="0">
                <a:latin typeface="CMTT10"/>
              </a:rPr>
              <a:t>http://</a:t>
            </a:r>
            <a:r>
              <a:rPr lang="en-US" sz="1200" dirty="0" err="1">
                <a:latin typeface="CMTT10"/>
              </a:rPr>
              <a:t>dl.acm.org</a:t>
            </a:r>
            <a:r>
              <a:rPr lang="en-US" sz="1200" dirty="0">
                <a:latin typeface="CMTT10"/>
              </a:rPr>
              <a:t>/</a:t>
            </a:r>
            <a:r>
              <a:rPr lang="en-US" sz="1200" dirty="0" err="1">
                <a:latin typeface="CMTT10"/>
              </a:rPr>
              <a:t>citation.cfm?doid</a:t>
            </a:r>
            <a:r>
              <a:rPr lang="en-US" sz="1200" dirty="0">
                <a:latin typeface="CMTT10"/>
              </a:rPr>
              <a:t>=2384716.2384720 </a:t>
            </a:r>
            <a:endParaRPr lang="en-US" sz="1200" dirty="0" smtClean="0">
              <a:latin typeface="CMTT10"/>
            </a:endParaRPr>
          </a:p>
          <a:p>
            <a:pPr marL="0" indent="0">
              <a:buNone/>
            </a:pPr>
            <a:endParaRPr lang="en-US" sz="1200" dirty="0"/>
          </a:p>
          <a:p>
            <a:pPr marL="0" indent="0">
              <a:buNone/>
            </a:pPr>
            <a:r>
              <a:rPr lang="en-US" sz="1200" dirty="0" err="1">
                <a:latin typeface="NimbusSanL"/>
              </a:rPr>
              <a:t>Preud’Homme</a:t>
            </a:r>
            <a:r>
              <a:rPr lang="en-US" sz="1200" dirty="0">
                <a:latin typeface="NimbusSanL"/>
              </a:rPr>
              <a:t>, T., </a:t>
            </a:r>
            <a:r>
              <a:rPr lang="en-US" sz="1200" dirty="0" err="1">
                <a:latin typeface="NimbusSanL"/>
              </a:rPr>
              <a:t>Sopena</a:t>
            </a:r>
            <a:r>
              <a:rPr lang="en-US" sz="1200" dirty="0">
                <a:latin typeface="NimbusSanL"/>
              </a:rPr>
              <a:t>, J., Thomas, G. and </a:t>
            </a:r>
            <a:r>
              <a:rPr lang="en-US" sz="1200" dirty="0" err="1">
                <a:latin typeface="NimbusSanL"/>
              </a:rPr>
              <a:t>Folliot</a:t>
            </a:r>
            <a:r>
              <a:rPr lang="en-US" sz="1200" dirty="0">
                <a:latin typeface="NimbusSanL"/>
              </a:rPr>
              <a:t>, B. (2012). An Improvement of </a:t>
            </a:r>
            <a:r>
              <a:rPr lang="en-US" sz="1200" dirty="0" err="1">
                <a:latin typeface="NimbusSanL"/>
              </a:rPr>
              <a:t>OpenMP</a:t>
            </a:r>
            <a:r>
              <a:rPr lang="en-US" sz="1200" dirty="0">
                <a:latin typeface="NimbusSanL"/>
              </a:rPr>
              <a:t> Pipeline Parallelism with the </a:t>
            </a:r>
            <a:r>
              <a:rPr lang="en-US" sz="1200" dirty="0" err="1">
                <a:latin typeface="NimbusSanL"/>
              </a:rPr>
              <a:t>BatchQueue</a:t>
            </a:r>
            <a:r>
              <a:rPr lang="en-US" sz="1200" dirty="0">
                <a:latin typeface="NimbusSanL"/>
              </a:rPr>
              <a:t> Algorithm, </a:t>
            </a:r>
            <a:r>
              <a:rPr lang="en-US" sz="1200" i="1" dirty="0">
                <a:latin typeface="NimbusSanL"/>
              </a:rPr>
              <a:t>2012 IEEE 18th International Conference on Parallel and Distributed Systems </a:t>
            </a:r>
            <a:r>
              <a:rPr lang="en-US" sz="1200" dirty="0">
                <a:latin typeface="NimbusSanL"/>
              </a:rPr>
              <a:t>(</a:t>
            </a:r>
            <a:r>
              <a:rPr lang="en-US" sz="1200" dirty="0" err="1">
                <a:latin typeface="NimbusSanL"/>
              </a:rPr>
              <a:t>i</a:t>
            </a:r>
            <a:r>
              <a:rPr lang="en-US" sz="1200" dirty="0">
                <a:latin typeface="NimbusSanL"/>
              </a:rPr>
              <a:t>): 348–355.</a:t>
            </a:r>
            <a:br>
              <a:rPr lang="en-US" sz="1200" dirty="0">
                <a:latin typeface="NimbusSanL"/>
              </a:rPr>
            </a:br>
            <a:r>
              <a:rPr lang="en-US" sz="1200" dirty="0" smtClean="0">
                <a:latin typeface="NimbusSanL"/>
              </a:rPr>
              <a:t>	</a:t>
            </a:r>
            <a:r>
              <a:rPr lang="en-US" sz="1200" b="1" dirty="0" smtClean="0">
                <a:latin typeface="NimbusSanL"/>
              </a:rPr>
              <a:t>URL</a:t>
            </a:r>
            <a:r>
              <a:rPr lang="en-US" sz="1200" b="1" dirty="0">
                <a:latin typeface="NimbusSanL"/>
              </a:rPr>
              <a:t>: </a:t>
            </a:r>
            <a:r>
              <a:rPr lang="en-US" sz="1200" dirty="0">
                <a:latin typeface="CMTT10"/>
              </a:rPr>
              <a:t>http://</a:t>
            </a:r>
            <a:r>
              <a:rPr lang="en-US" sz="1200" dirty="0" err="1">
                <a:latin typeface="CMTT10"/>
              </a:rPr>
              <a:t>ieeexplore.ieee.org</a:t>
            </a:r>
            <a:r>
              <a:rPr lang="en-US" sz="1200" dirty="0">
                <a:latin typeface="CMTT10"/>
              </a:rPr>
              <a:t>/</a:t>
            </a:r>
            <a:r>
              <a:rPr lang="en-US" sz="1200" dirty="0" err="1">
                <a:latin typeface="CMTT10"/>
              </a:rPr>
              <a:t>lpdocs</a:t>
            </a:r>
            <a:r>
              <a:rPr lang="en-US" sz="1200" dirty="0">
                <a:latin typeface="CMTT10"/>
              </a:rPr>
              <a:t>/epic03/</a:t>
            </a:r>
            <a:r>
              <a:rPr lang="en-US" sz="1200" dirty="0" err="1">
                <a:latin typeface="CMTT10"/>
              </a:rPr>
              <a:t>wrapper.htm?arnumber</a:t>
            </a:r>
            <a:r>
              <a:rPr lang="en-US" sz="1200" dirty="0">
                <a:latin typeface="CMTT10"/>
              </a:rPr>
              <a:t>= 6413677 </a:t>
            </a:r>
            <a:endParaRPr lang="en-US" sz="1200" dirty="0"/>
          </a:p>
          <a:p>
            <a:pPr marL="0" indent="0">
              <a:buNone/>
            </a:pPr>
            <a:endParaRPr lang="en-US" sz="100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80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583753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Images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nl-NL" sz="1200" dirty="0" smtClean="0">
                <a:latin typeface="NimbusSanL"/>
                <a:cs typeface="NimbusSanL"/>
              </a:rPr>
              <a:t>[1] URL:</a:t>
            </a:r>
          </a:p>
          <a:p>
            <a:pPr marL="0" indent="0">
              <a:buNone/>
            </a:pPr>
            <a:r>
              <a:rPr lang="en-US" sz="1200" dirty="0">
                <a:latin typeface="NimbusSanL"/>
                <a:cs typeface="NimbusSanL"/>
                <a:hlinkClick r:id="rId2"/>
              </a:rPr>
              <a:t>http://de.manu-systems.com/URG-04LX-UG01.</a:t>
            </a:r>
            <a:r>
              <a:rPr lang="en-US" sz="1200" dirty="0" smtClean="0">
                <a:latin typeface="NimbusSanL"/>
                <a:cs typeface="NimbusSanL"/>
                <a:hlinkClick r:id="rId2"/>
              </a:rPr>
              <a:t>shtml</a:t>
            </a:r>
            <a:r>
              <a:rPr lang="en-US" sz="1200" dirty="0" smtClean="0">
                <a:latin typeface="NimbusSanL"/>
                <a:cs typeface="NimbusSanL"/>
              </a:rPr>
              <a:t> (last accessed on 2013-06-02)</a:t>
            </a:r>
            <a:endParaRPr lang="nl-NL" sz="1200" dirty="0" smtClean="0">
              <a:latin typeface="NimbusSanL"/>
              <a:cs typeface="NimbusSanL"/>
            </a:endParaRPr>
          </a:p>
          <a:p>
            <a:pPr marL="0" indent="0">
              <a:buNone/>
            </a:pPr>
            <a:endParaRPr lang="nl-NL" sz="1200" dirty="0">
              <a:latin typeface="NimbusSanL"/>
              <a:cs typeface="NimbusSanL"/>
            </a:endParaRPr>
          </a:p>
          <a:p>
            <a:pPr marL="0" indent="0">
              <a:buNone/>
            </a:pPr>
            <a:r>
              <a:rPr lang="nl-NL" sz="1200" dirty="0" smtClean="0">
                <a:latin typeface="NimbusSanL"/>
                <a:cs typeface="NimbusSanL"/>
              </a:rPr>
              <a:t>[2] URL: </a:t>
            </a:r>
            <a:r>
              <a:rPr lang="nl-NL" sz="1200" dirty="0" smtClean="0">
                <a:latin typeface="NimbusSanL"/>
                <a:cs typeface="NimbusSanL"/>
                <a:hlinkClick r:id="rId3"/>
              </a:rPr>
              <a:t>http</a:t>
            </a:r>
            <a:r>
              <a:rPr lang="nl-NL" sz="1200" dirty="0">
                <a:latin typeface="NimbusSanL"/>
                <a:cs typeface="NimbusSanL"/>
                <a:hlinkClick r:id="rId3"/>
              </a:rPr>
              <a:t>://www.wall321.com/Cars/Volkswagen/cars_vehicles_volkswagen_1280x800_wallpaper_44233/</a:t>
            </a:r>
            <a:r>
              <a:rPr lang="nl-NL" sz="1200" dirty="0" smtClean="0">
                <a:latin typeface="NimbusSanL"/>
                <a:cs typeface="NimbusSanL"/>
                <a:hlinkClick r:id="rId3"/>
              </a:rPr>
              <a:t>download_1920x1200</a:t>
            </a:r>
            <a:r>
              <a:rPr lang="nl-NL" sz="1200" dirty="0" smtClean="0">
                <a:latin typeface="NimbusSanL"/>
                <a:cs typeface="NimbusSanL"/>
              </a:rPr>
              <a:t> (last </a:t>
            </a:r>
            <a:r>
              <a:rPr lang="nl-NL" sz="1200" dirty="0" err="1" smtClean="0">
                <a:latin typeface="NimbusSanL"/>
                <a:cs typeface="NimbusSanL"/>
              </a:rPr>
              <a:t>accessed</a:t>
            </a:r>
            <a:r>
              <a:rPr lang="nl-NL" sz="1200" dirty="0" smtClean="0">
                <a:latin typeface="NimbusSanL"/>
                <a:cs typeface="NimbusSanL"/>
              </a:rPr>
              <a:t> on 2013-05-21)</a:t>
            </a:r>
          </a:p>
          <a:p>
            <a:pPr marL="0" indent="0">
              <a:buNone/>
            </a:pPr>
            <a:endParaRPr lang="nl-NL" sz="1200" dirty="0">
              <a:latin typeface="NimbusSanL"/>
              <a:cs typeface="NimbusSanL"/>
            </a:endParaRPr>
          </a:p>
          <a:p>
            <a:pPr marL="0" indent="0">
              <a:buNone/>
            </a:pPr>
            <a:r>
              <a:rPr lang="nl-NL" sz="1200" dirty="0">
                <a:latin typeface="NimbusSanL"/>
                <a:cs typeface="NimbusSanL"/>
              </a:rPr>
              <a:t>[3] URL:</a:t>
            </a:r>
            <a:endParaRPr lang="pl-PL" sz="1200" dirty="0">
              <a:latin typeface="NimbusSanL"/>
              <a:cs typeface="NimbusSanL"/>
              <a:hlinkClick r:id="rId4"/>
            </a:endParaRPr>
          </a:p>
          <a:p>
            <a:pPr marL="0" indent="0">
              <a:buNone/>
            </a:pPr>
            <a:r>
              <a:rPr lang="pl-PL" sz="1200" dirty="0">
                <a:latin typeface="NimbusSanL"/>
                <a:cs typeface="NimbusSanL"/>
                <a:hlinkClick r:id="rId4"/>
              </a:rPr>
              <a:t>http://www.wallpaperdev.com/wallpaper/1600x1200/cute-cat-by-ashish-8511.html</a:t>
            </a:r>
            <a:r>
              <a:rPr lang="pl-PL" sz="1200" dirty="0">
                <a:latin typeface="NimbusSanL"/>
                <a:cs typeface="NimbusSanL"/>
              </a:rPr>
              <a:t>  </a:t>
            </a:r>
            <a:r>
              <a:rPr lang="pl-PL" sz="1200" dirty="0" smtClean="0">
                <a:latin typeface="NimbusSanL"/>
                <a:cs typeface="NimbusSanL"/>
              </a:rPr>
              <a:t>(</a:t>
            </a:r>
            <a:r>
              <a:rPr lang="pl-PL" sz="1200" dirty="0" err="1" smtClean="0">
                <a:latin typeface="NimbusSanL"/>
                <a:cs typeface="NimbusSanL"/>
              </a:rPr>
              <a:t>last</a:t>
            </a:r>
            <a:r>
              <a:rPr lang="pl-PL" sz="1200" dirty="0" smtClean="0">
                <a:latin typeface="NimbusSanL"/>
                <a:cs typeface="NimbusSanL"/>
              </a:rPr>
              <a:t> </a:t>
            </a:r>
            <a:r>
              <a:rPr lang="pl-PL" sz="1200" dirty="0" err="1" smtClean="0">
                <a:latin typeface="NimbusSanL"/>
                <a:cs typeface="NimbusSanL"/>
              </a:rPr>
              <a:t>accessed</a:t>
            </a:r>
            <a:r>
              <a:rPr lang="pl-PL" sz="1200" dirty="0" smtClean="0">
                <a:latin typeface="NimbusSanL"/>
                <a:cs typeface="NimbusSanL"/>
              </a:rPr>
              <a:t> on 2013-06-03)</a:t>
            </a:r>
            <a:endParaRPr lang="nl-NL" sz="1200" dirty="0">
              <a:latin typeface="NimbusSanL"/>
              <a:cs typeface="NimbusSanL"/>
            </a:endParaRPr>
          </a:p>
          <a:p>
            <a:pPr marL="0" indent="0">
              <a:buNone/>
            </a:pPr>
            <a:endParaRPr lang="en-US" sz="1200" dirty="0">
              <a:latin typeface="NimbusSanL"/>
              <a:cs typeface="NimbusSanL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81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050733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Parallelism </a:t>
            </a:r>
            <a:r>
              <a:rPr lang="en-US" dirty="0" smtClean="0"/>
              <a:t>Techniques</a:t>
            </a:r>
            <a:endParaRPr lang="en-US" dirty="0"/>
          </a:p>
        </p:txBody>
      </p:sp>
      <p:sp>
        <p:nvSpPr>
          <p:cNvPr id="8" name="Subtitle 7"/>
          <p:cNvSpPr>
            <a:spLocks noGrp="1"/>
          </p:cNvSpPr>
          <p:nvPr>
            <p:ph type="subTitle" idx="1"/>
          </p:nvPr>
        </p:nvSpPr>
        <p:spPr>
          <a:xfrm>
            <a:off x="1371600" y="3175288"/>
            <a:ext cx="6400800" cy="589693"/>
          </a:xfrm>
        </p:spPr>
        <p:txBody>
          <a:bodyPr/>
          <a:lstStyle/>
          <a:p>
            <a:r>
              <a:rPr lang="en-US" dirty="0" smtClean="0"/>
              <a:t>Pipeline pattern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824760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 2">
      <a:majorFont>
        <a:latin typeface="Calibri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ajorFont>
      <a:minorFont>
        <a:latin typeface="Cambria"/>
        <a:ea typeface=""/>
        <a:cs typeface=""/>
        <a:font script="Jpan" typeface="ＭＳ Ｐ明朝"/>
        <a:font script="Hang" typeface="맑은 고딕"/>
        <a:font script="Hans" typeface="黑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3665</TotalTime>
  <Words>1561</Words>
  <Application>Microsoft Macintosh PowerPoint</Application>
  <PresentationFormat>On-screen Show (4:3)</PresentationFormat>
  <Paragraphs>407</Paragraphs>
  <Slides>81</Slides>
  <Notes>5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81</vt:i4>
      </vt:variant>
    </vt:vector>
  </HeadingPairs>
  <TitlesOfParts>
    <vt:vector size="82" baseType="lpstr">
      <vt:lpstr>Office Theme</vt:lpstr>
      <vt:lpstr>Evaluation of parallelism techniques on embedded  multi-core platforms  </vt:lpstr>
      <vt:lpstr>Outline</vt:lpstr>
      <vt:lpstr>The Platform</vt:lpstr>
      <vt:lpstr>PowerPoint Presentation</vt:lpstr>
      <vt:lpstr>Obstacle Detection</vt:lpstr>
      <vt:lpstr>Lane Guiding Control</vt:lpstr>
      <vt:lpstr>PowerPoint Presentation</vt:lpstr>
      <vt:lpstr>Outline</vt:lpstr>
      <vt:lpstr>Parallelism Techniques</vt:lpstr>
      <vt:lpstr>Pipeline Pattern ”Assembly line” example</vt:lpstr>
      <vt:lpstr>Pipeline Pattern ”Assembly line” example</vt:lpstr>
      <vt:lpstr>Pipeline Pattern ”Assembly line” example</vt:lpstr>
      <vt:lpstr>Pipeline Pattern ”Assembly line” example</vt:lpstr>
      <vt:lpstr>Pipeline Pattern ”Assembly line” example</vt:lpstr>
      <vt:lpstr>Pipeline Pattern ”Assembly line” example</vt:lpstr>
      <vt:lpstr>Pipeline Pattern ”Assembly line” example</vt:lpstr>
      <vt:lpstr>Pipeline Stage Pseudo code</vt:lpstr>
      <vt:lpstr>Pipeline Stage Pseudo code</vt:lpstr>
      <vt:lpstr>Pipeline Stage Pseudo code</vt:lpstr>
      <vt:lpstr>Pipeline Pattern</vt:lpstr>
      <vt:lpstr>Pipeline Pattern</vt:lpstr>
      <vt:lpstr>PowerPoint Presentation</vt:lpstr>
      <vt:lpstr>Outline</vt:lpstr>
      <vt:lpstr>Single Instruction – Multiple Data</vt:lpstr>
      <vt:lpstr>Single Instruction - Multiple Data</vt:lpstr>
      <vt:lpstr>Single Instruction - Multiple Data</vt:lpstr>
      <vt:lpstr>Single Instruction – Single data Converting an image to gray scale</vt:lpstr>
      <vt:lpstr>Single Instruction – Single data Image to gray scale – Sum of products</vt:lpstr>
      <vt:lpstr>Single Instruction – Single data Converting an image to gray scale</vt:lpstr>
      <vt:lpstr>Single Instruction – Single data Converting an image to gray scale</vt:lpstr>
      <vt:lpstr>Single Instruction – Single data Converting an image to gray scale</vt:lpstr>
      <vt:lpstr>Single Instruction – Multiple data Converting an image to gray scale</vt:lpstr>
      <vt:lpstr>Single Instruction – Multiple data Converting an image to gray scale</vt:lpstr>
      <vt:lpstr>Single Instruction – Multiple data Converting an image to gray scale</vt:lpstr>
      <vt:lpstr>Single Instruction – Multiple data Load data into NEON “D” registers</vt:lpstr>
      <vt:lpstr>Single Instruction – Multiple data Apply operations</vt:lpstr>
      <vt:lpstr>Single Instruction – Multiple data Apply operations</vt:lpstr>
      <vt:lpstr>Single Instruction – Multiple data Converting to gray scale</vt:lpstr>
      <vt:lpstr>Single Instruction – Multiple data Converting to gray scale</vt:lpstr>
      <vt:lpstr>Single Instruction – Multiple data Converting to gray scale</vt:lpstr>
      <vt:lpstr>Single Instruction – Multiple data Converting to gray scale</vt:lpstr>
      <vt:lpstr>Single Instruction – Multiple data Converting to gray scale</vt:lpstr>
      <vt:lpstr>Single Instruction – Multiple data Converting to gray scale</vt:lpstr>
      <vt:lpstr>Single Instruction – Multiple data Converting to gray scale</vt:lpstr>
      <vt:lpstr>Single Instruction – Multiple data Converting to gray scale</vt:lpstr>
      <vt:lpstr>Single Instruction – Multiple data Converting to gray scale</vt:lpstr>
      <vt:lpstr>Single Instruction – Multiple data Converting to gray scale</vt:lpstr>
      <vt:lpstr>Single Instruction – Multiple data Performance</vt:lpstr>
      <vt:lpstr>PowerPoint Presentation</vt:lpstr>
      <vt:lpstr>Outline</vt:lpstr>
      <vt:lpstr>Google Go</vt:lpstr>
      <vt:lpstr>Google Go</vt:lpstr>
      <vt:lpstr>Language Specification Who’s keeping it simple?</vt:lpstr>
      <vt:lpstr>Google Go Concurrency as a language feature</vt:lpstr>
      <vt:lpstr>Google Go Concurrency as a language feature</vt:lpstr>
      <vt:lpstr>Google Go Concurrency as a language feature</vt:lpstr>
      <vt:lpstr>Google Go Concurrency as a language feature</vt:lpstr>
      <vt:lpstr>Google Go Concurrency as a language feature</vt:lpstr>
      <vt:lpstr>Google Go Concurrency as a language feature</vt:lpstr>
      <vt:lpstr>Code example Pipeline pattern in Go!</vt:lpstr>
      <vt:lpstr>Code example Pipeline pattern in Go!</vt:lpstr>
      <vt:lpstr>Code example Pipeline pattern in Go!</vt:lpstr>
      <vt:lpstr>Code example Pipeline pattern in Go!</vt:lpstr>
      <vt:lpstr>Code example Pipeline pattern in Go!</vt:lpstr>
      <vt:lpstr>Code example Pipeline pattern in Go!</vt:lpstr>
      <vt:lpstr>Code example Pipeline pattern in Go!</vt:lpstr>
      <vt:lpstr>Code example Pipeline pattern in Go!</vt:lpstr>
      <vt:lpstr>Code example Pipeline pattern in Go!</vt:lpstr>
      <vt:lpstr>Code example Pipeline pattern in Java…</vt:lpstr>
      <vt:lpstr>Code example Pipeline pattern in Java…</vt:lpstr>
      <vt:lpstr>Google Go Can we use it on embedded platforms?</vt:lpstr>
      <vt:lpstr>Google Go Can we use it on embedded platforms?</vt:lpstr>
      <vt:lpstr>Google Go Can we use it on embedded platforms?</vt:lpstr>
      <vt:lpstr>Google Go Can we use it on embedded platforms?</vt:lpstr>
      <vt:lpstr>Next Milestones</vt:lpstr>
      <vt:lpstr>Next Milestones</vt:lpstr>
      <vt:lpstr>The Big Picture</vt:lpstr>
      <vt:lpstr>The Big Picture</vt:lpstr>
      <vt:lpstr>The End</vt:lpstr>
      <vt:lpstr>References</vt:lpstr>
      <vt:lpstr>Images</vt:lpstr>
    </vt:vector>
  </TitlesOfParts>
  <Company>Casterly Rock Ltd.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Evaluation of parallelism techniques on embedded  multi-core platforms  </dc:title>
  <dc:creator>Jaime Lannister</dc:creator>
  <cp:lastModifiedBy>Jaime Lannister</cp:lastModifiedBy>
  <cp:revision>281</cp:revision>
  <cp:lastPrinted>2013-05-28T09:30:00Z</cp:lastPrinted>
  <dcterms:created xsi:type="dcterms:W3CDTF">2013-05-22T13:33:12Z</dcterms:created>
  <dcterms:modified xsi:type="dcterms:W3CDTF">2013-06-03T21:55:46Z</dcterms:modified>
</cp:coreProperties>
</file>